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4"/>
  </p:sldMasterIdLst>
  <p:notesMasterIdLst>
    <p:notesMasterId r:id="rId44"/>
  </p:notesMasterIdLst>
  <p:handoutMasterIdLst>
    <p:handoutMasterId r:id="rId45"/>
  </p:handoutMasterIdLst>
  <p:sldIdLst>
    <p:sldId id="256" r:id="rId5"/>
    <p:sldId id="257" r:id="rId6"/>
    <p:sldId id="258" r:id="rId7"/>
    <p:sldId id="259" r:id="rId8"/>
    <p:sldId id="260" r:id="rId9"/>
    <p:sldId id="261" r:id="rId10"/>
    <p:sldId id="262" r:id="rId11"/>
    <p:sldId id="264" r:id="rId12"/>
    <p:sldId id="263" r:id="rId13"/>
    <p:sldId id="265" r:id="rId14"/>
    <p:sldId id="266" r:id="rId15"/>
    <p:sldId id="293" r:id="rId16"/>
    <p:sldId id="294" r:id="rId17"/>
    <p:sldId id="267" r:id="rId18"/>
    <p:sldId id="268" r:id="rId19"/>
    <p:sldId id="269" r:id="rId20"/>
    <p:sldId id="270" r:id="rId21"/>
    <p:sldId id="271" r:id="rId22"/>
    <p:sldId id="272" r:id="rId23"/>
    <p:sldId id="284" r:id="rId24"/>
    <p:sldId id="285" r:id="rId25"/>
    <p:sldId id="290" r:id="rId26"/>
    <p:sldId id="291" r:id="rId27"/>
    <p:sldId id="292" r:id="rId28"/>
    <p:sldId id="281" r:id="rId29"/>
    <p:sldId id="282" r:id="rId30"/>
    <p:sldId id="283" r:id="rId31"/>
    <p:sldId id="286" r:id="rId32"/>
    <p:sldId id="287" r:id="rId33"/>
    <p:sldId id="288" r:id="rId34"/>
    <p:sldId id="289" r:id="rId35"/>
    <p:sldId id="273" r:id="rId36"/>
    <p:sldId id="274" r:id="rId37"/>
    <p:sldId id="275" r:id="rId38"/>
    <p:sldId id="276" r:id="rId39"/>
    <p:sldId id="277" r:id="rId40"/>
    <p:sldId id="278" r:id="rId41"/>
    <p:sldId id="280" r:id="rId42"/>
    <p:sldId id="27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DA37D80-6434-44D0-A028-1B22A696006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66785" autoAdjust="0"/>
  </p:normalViewPr>
  <p:slideViewPr>
    <p:cSldViewPr snapToGrid="0">
      <p:cViewPr varScale="1">
        <p:scale>
          <a:sx n="47" d="100"/>
          <a:sy n="47" d="100"/>
        </p:scale>
        <p:origin x="1620" y="42"/>
      </p:cViewPr>
      <p:guideLst>
        <p:guide orient="horz" pos="2160"/>
        <p:guide pos="3840"/>
      </p:guideLst>
    </p:cSldViewPr>
  </p:slideViewPr>
  <p:notesTextViewPr>
    <p:cViewPr>
      <p:scale>
        <a:sx n="1" d="1"/>
        <a:sy n="1" d="1"/>
      </p:scale>
      <p:origin x="0" y="0"/>
    </p:cViewPr>
  </p:notesTextViewPr>
  <p:notesViewPr>
    <p:cSldViewPr snapToGrid="0">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1268B-8AC2-4239-8FAF-7C144C210720}" type="datetimeFigureOut">
              <a:rPr lang="en-US"/>
              <a:t>6/14/2023</a:t>
            </a:fld>
            <a:endParaRPr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2BA2C8-71FC-43D0-BD87-0547616971FA}" type="slidenum">
              <a:rPr/>
              <a:t>‹#›</a:t>
            </a:fld>
            <a:endParaRPr dirty="0"/>
          </a:p>
        </p:txBody>
      </p:sp>
    </p:spTree>
    <p:extLst>
      <p:ext uri="{BB962C8B-B14F-4D97-AF65-F5344CB8AC3E}">
        <p14:creationId xmlns:p14="http://schemas.microsoft.com/office/powerpoint/2010/main" val="3729213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D8362-6D63-40AC-BAA9-90C3AE6D5875}" type="datetimeFigureOut">
              <a:rPr lang="en-US"/>
              <a:t>6/14/2023</a:t>
            </a:fld>
            <a:endParaRPr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539446-6953-447E-A4E3-E7CFBF870046}" type="slidenum">
              <a:rPr/>
              <a:t>‹#›</a:t>
            </a:fld>
            <a:endParaRPr dirty="0"/>
          </a:p>
        </p:txBody>
      </p:sp>
    </p:spTree>
    <p:extLst>
      <p:ext uri="{BB962C8B-B14F-4D97-AF65-F5344CB8AC3E}">
        <p14:creationId xmlns:p14="http://schemas.microsoft.com/office/powerpoint/2010/main" val="1423929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10"/>
          </p:nvPr>
        </p:nvSpPr>
        <p:spPr/>
        <p:txBody>
          <a:bodyPr/>
          <a:lstStyle/>
          <a:p>
            <a:fld id="{C6539446-6953-447E-A4E3-E7CFBF870046}" type="slidenum">
              <a:rPr lang="en-US" smtClean="0"/>
              <a:t>2</a:t>
            </a:fld>
            <a:endParaRPr lang="en-US" dirty="0"/>
          </a:p>
        </p:txBody>
      </p:sp>
    </p:spTree>
    <p:extLst>
      <p:ext uri="{BB962C8B-B14F-4D97-AF65-F5344CB8AC3E}">
        <p14:creationId xmlns:p14="http://schemas.microsoft.com/office/powerpoint/2010/main" val="3315350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honey bees sting,</a:t>
            </a:r>
            <a:r>
              <a:rPr lang="en-US" baseline="0" dirty="0"/>
              <a:t> their stinger stays within the skin because of the barbs on the stinger. The bee pulls away, tearing the venom sac and stinger off its own body, leaving the pulsating venom sac and stinger in the skin.</a:t>
            </a:r>
          </a:p>
          <a:p>
            <a:endParaRPr lang="en-US" baseline="0" dirty="0"/>
          </a:p>
          <a:p>
            <a:r>
              <a:rPr lang="en-US" baseline="0" dirty="0"/>
              <a:t>Using tweezers, or fingers can put pressure on the venom sac, and increase the amount of venom being delivered to the body. Scraping the stinger removes the stinger without putting pressure on the venom sac.  </a:t>
            </a:r>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11</a:t>
            </a:fld>
            <a:endParaRPr lang="en-US" dirty="0"/>
          </a:p>
        </p:txBody>
      </p:sp>
    </p:spTree>
    <p:extLst>
      <p:ext uri="{BB962C8B-B14F-4D97-AF65-F5344CB8AC3E}">
        <p14:creationId xmlns:p14="http://schemas.microsoft.com/office/powerpoint/2010/main" val="1786224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jelly fish</a:t>
            </a:r>
            <a:r>
              <a:rPr lang="en-US" baseline="0" dirty="0"/>
              <a:t> graces you with its touch, thousands of microscopic barb unleash venom into your skin. Each stinger has a little bulb of venom that is activated upon touch.</a:t>
            </a:r>
          </a:p>
          <a:p>
            <a:r>
              <a:rPr lang="en-US" baseline="0" dirty="0"/>
              <a:t>Most symptoms that appear are listed on the slide. Systemic illness can appear immediately, or several hours later. These symptoms include stomach pain, headache, muscle pain or spasms, weakness, drowsiness, fainting , confusion, difficulty breathing, or heart problems. Life threatening symptoms are very rare, but can occur. If you or someone else is experiencing systemic symptoms, you will need to activate Emergency Response.   </a:t>
            </a:r>
          </a:p>
          <a:p>
            <a:endParaRPr lang="en-US" baseline="0" dirty="0"/>
          </a:p>
          <a:p>
            <a:r>
              <a:rPr lang="en-US" baseline="0" dirty="0"/>
              <a:t>The severity of the reaction is dependent on the size and type of jelly, the patients age and size, how long stingers were exposed to skin, and the area of skin affected. Severe reactions are most likely to occur in children, and people in poor health. </a:t>
            </a:r>
          </a:p>
          <a:p>
            <a:endParaRPr lang="en-US" baseline="0" dirty="0"/>
          </a:p>
          <a:p>
            <a:r>
              <a:rPr lang="en-US" baseline="0" dirty="0"/>
              <a:t>Food for thought: Jelly fish can still sting when washed up on shore. So if you see a  really cool inflated man-o-war washed up on shore, don’t touch it. </a:t>
            </a:r>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12</a:t>
            </a:fld>
            <a:endParaRPr lang="en-US" dirty="0"/>
          </a:p>
        </p:txBody>
      </p:sp>
    </p:spTree>
    <p:extLst>
      <p:ext uri="{BB962C8B-B14F-4D97-AF65-F5344CB8AC3E}">
        <p14:creationId xmlns:p14="http://schemas.microsoft.com/office/powerpoint/2010/main" val="3313021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Prevention will help,</a:t>
            </a:r>
            <a:r>
              <a:rPr lang="en-US" baseline="0" dirty="0"/>
              <a:t> it usually always does. Observe the water, and if there is an abundance of jelly fish present in the water, it probably not a good idea to go for a dip. Talk with the life guard about sightings, or simply look up when your area is expected to be inundated with jellies because of seasonal patterns. </a:t>
            </a:r>
          </a:p>
          <a:p>
            <a:r>
              <a:rPr lang="en-US" baseline="0" dirty="0"/>
              <a:t>If contact does occur, remove the stingers with a gloved hand, tool or other means. Avoid touching the tentacles with the bare skin, because well its going to get stung too. Once the are is dried, you could use tape to remove more of the potentially imbedded stingers, or a plastic card to scrape the skin gently.</a:t>
            </a:r>
          </a:p>
          <a:p>
            <a:r>
              <a:rPr lang="en-US" baseline="0" dirty="0"/>
              <a:t>Flush with vinegar, if no vinegar, flush with isopropyl alcohol, not just any alcohol. If those two are not available consider the use of good ole ….. Yep you guessed it sea water. What, you thought I was going to say that thing. There's really no proof “that” actually works. Being stung by a jelly is already a bad day. Adding what your thinking makes it a terrible day. Remember, we are trying not to do more harm.  </a:t>
            </a:r>
          </a:p>
          <a:p>
            <a:r>
              <a:rPr lang="en-US" baseline="0" dirty="0"/>
              <a:t>Once the stingers are out, and the situation is sorted, monitor for any systemic reactions, and apply a OTC Hydrocortisone, or Calamine lotion. Ice packs, or hot water also help with the pain. </a:t>
            </a:r>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13</a:t>
            </a:fld>
            <a:endParaRPr lang="en-US" dirty="0"/>
          </a:p>
        </p:txBody>
      </p:sp>
    </p:spTree>
    <p:extLst>
      <p:ext uri="{BB962C8B-B14F-4D97-AF65-F5344CB8AC3E}">
        <p14:creationId xmlns:p14="http://schemas.microsoft.com/office/powerpoint/2010/main" val="4136350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a:t>
            </a:r>
            <a:r>
              <a:rPr lang="en-US" dirty="0"/>
              <a:t>many spider</a:t>
            </a:r>
            <a:r>
              <a:rPr lang="en-US" baseline="0" dirty="0"/>
              <a:t>s to choose from, and all of them are terrifying. Most do not cause injury, or serious complications, but our two next guest are not like most. The Black Widow, and Brown Recluse. Descriptions are mentioned in the slide. </a:t>
            </a:r>
          </a:p>
          <a:p>
            <a:endParaRPr lang="en-US" baseline="0" dirty="0"/>
          </a:p>
          <a:p>
            <a:r>
              <a:rPr lang="en-US" baseline="0" dirty="0"/>
              <a:t>Both spiders prefer dark, out-of-the-way places. Because of this, bites usually occur on the hands or arms of individuals reaching into the spiders hiding spot. </a:t>
            </a:r>
          </a:p>
          <a:p>
            <a:r>
              <a:rPr lang="en-US" baseline="0" dirty="0"/>
              <a:t>All to often the bitten person does not even realize they have been bitten until symptoms begin to show. Which we will cover… now.  </a:t>
            </a:r>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14</a:t>
            </a:fld>
            <a:endParaRPr lang="en-US" dirty="0"/>
          </a:p>
        </p:txBody>
      </p:sp>
    </p:spTree>
    <p:extLst>
      <p:ext uri="{BB962C8B-B14F-4D97-AF65-F5344CB8AC3E}">
        <p14:creationId xmlns:p14="http://schemas.microsoft.com/office/powerpoint/2010/main" val="1354199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venom of the </a:t>
            </a:r>
            <a:r>
              <a:rPr lang="en-US" baseline="0" dirty="0"/>
              <a:t>Black Widow is toxic to the central nervous system. The central nervous system is the system in charge of taking in sensory information, processing information, and the sending out of motor signals. </a:t>
            </a:r>
          </a:p>
          <a:p>
            <a:endParaRPr lang="en-US" dirty="0"/>
          </a:p>
          <a:p>
            <a:r>
              <a:rPr lang="en-US" dirty="0"/>
              <a:t>Although</a:t>
            </a:r>
            <a:r>
              <a:rPr lang="en-US" baseline="0" dirty="0"/>
              <a:t> the symptoms mentioned are severe, they are usually not fatal. An antivenin is available, but because of the side affects of the treatment, it is usually reserved for those with a heightened reaction, such as the elderly or children under the age of 5.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15</a:t>
            </a:fld>
            <a:endParaRPr lang="en-US" dirty="0"/>
          </a:p>
        </p:txBody>
      </p:sp>
    </p:spTree>
    <p:extLst>
      <p:ext uri="{BB962C8B-B14F-4D97-AF65-F5344CB8AC3E}">
        <p14:creationId xmlns:p14="http://schemas.microsoft.com/office/powerpoint/2010/main" val="2305255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bite of brown recluse creates more of a severe local reaction. After the bite and delayed</a:t>
            </a:r>
            <a:r>
              <a:rPr lang="en-US" baseline="0" dirty="0"/>
              <a:t> by several hours or days the first symptoms are</a:t>
            </a:r>
            <a:r>
              <a:rPr lang="en-US" dirty="0"/>
              <a:t> felt as a burning</a:t>
            </a:r>
            <a:r>
              <a:rPr lang="en-US" baseline="0" dirty="0"/>
              <a:t> itching area of redness. A deep blue or purple area around the bite will develop with a surrounding whitish ring, outside of that ring a reddish one may appear. A blister, or an ulcer develops that eventually turns black. Headache, or bodyaches can occur, along with a fever or rash. Vomiting is rare, but possible. </a:t>
            </a:r>
          </a:p>
          <a:p>
            <a:endParaRPr lang="en-US" dirty="0"/>
          </a:p>
          <a:p>
            <a:r>
              <a:rPr lang="en-US" dirty="0"/>
              <a:t>Difficulty</a:t>
            </a:r>
            <a:r>
              <a:rPr lang="en-US" baseline="0" dirty="0"/>
              <a:t> breathing, and swallowing seldom occur, but are worth mentioning. </a:t>
            </a:r>
          </a:p>
          <a:p>
            <a:endParaRPr lang="en-US" baseline="0" dirty="0"/>
          </a:p>
          <a:p>
            <a:r>
              <a:rPr lang="en-US" baseline="0" dirty="0"/>
              <a:t>Regardless, treatment for both are similar, and are included in our next slide. </a:t>
            </a:r>
          </a:p>
          <a:p>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16</a:t>
            </a:fld>
            <a:endParaRPr lang="en-US" dirty="0"/>
          </a:p>
        </p:txBody>
      </p:sp>
    </p:spTree>
    <p:extLst>
      <p:ext uri="{BB962C8B-B14F-4D97-AF65-F5344CB8AC3E}">
        <p14:creationId xmlns:p14="http://schemas.microsoft.com/office/powerpoint/2010/main" val="77358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a:t>
            </a:r>
            <a:r>
              <a:rPr lang="en-US" baseline="0" dirty="0"/>
              <a:t> varying reactions can occur. Careful consideration should be used to identify what is a local reaction, versus what is a systemic or non local reaction. For instance redness or tenderness at the bite site would be considered local, while a bite on the arm that elicits pain or tenderness in the abdomen could be considered systemic. </a:t>
            </a:r>
          </a:p>
          <a:p>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17</a:t>
            </a:fld>
            <a:endParaRPr lang="en-US" dirty="0"/>
          </a:p>
        </p:txBody>
      </p:sp>
    </p:spTree>
    <p:extLst>
      <p:ext uri="{BB962C8B-B14F-4D97-AF65-F5344CB8AC3E}">
        <p14:creationId xmlns:p14="http://schemas.microsoft.com/office/powerpoint/2010/main" val="1122285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Snake bites kill very few people each year.</a:t>
            </a:r>
            <a:r>
              <a:rPr lang="en-US" baseline="0" dirty="0"/>
              <a:t> Out of 45,000 bites each year, only 7,000 are bites of a snake that are poisonous. Of those 7,000 bites, only 15 or so deaths occur. </a:t>
            </a:r>
          </a:p>
          <a:p>
            <a:endParaRPr lang="en-US" baseline="0" dirty="0"/>
          </a:p>
          <a:p>
            <a:r>
              <a:rPr lang="en-US" baseline="0" dirty="0"/>
              <a:t>The United States has several poisonous snakes, and these lovely creatures are named the cottonmouth, rattle snake, copperhead, and coral snakes. </a:t>
            </a:r>
          </a:p>
          <a:p>
            <a:endParaRPr lang="en-US" baseline="0" dirty="0"/>
          </a:p>
          <a:p>
            <a:r>
              <a:rPr lang="en-US" baseline="0" dirty="0"/>
              <a:t>Zoos, laboratories, exotic pet stores, and individuals may own different types of snakes not commonly found in the wilds of the U.S.A. </a:t>
            </a:r>
          </a:p>
          <a:p>
            <a:endParaRPr lang="en-US" baseline="0" dirty="0"/>
          </a:p>
          <a:p>
            <a:r>
              <a:rPr lang="en-US" baseline="0" dirty="0"/>
              <a:t>Rattlesnakes account for the most snake bites, and nearly all fatalities from snake bites in the U.S.</a:t>
            </a:r>
          </a:p>
          <a:p>
            <a:r>
              <a:rPr lang="en-US" baseline="0" dirty="0"/>
              <a:t>If possible and safe, obtain a picture of the snake, or a good description. If the snake was killed, alert the EMS responders to the location for identification. EMS may transport the snake as well. </a:t>
            </a:r>
          </a:p>
          <a:p>
            <a:r>
              <a:rPr lang="en-US" baseline="0" dirty="0"/>
              <a:t>	Do take a picture for identification if it is safe to do so.</a:t>
            </a:r>
          </a:p>
          <a:p>
            <a:r>
              <a:rPr lang="en-US" baseline="0" dirty="0"/>
              <a:t>	If you do take a photo, don’t immediately post it on the Instagram, you’ve got a snake bite to deal with. </a:t>
            </a:r>
          </a:p>
          <a:p>
            <a:endParaRPr lang="en-US" baseline="0" dirty="0"/>
          </a:p>
          <a:p>
            <a:endParaRPr lang="en-US" baseline="0" dirty="0"/>
          </a:p>
          <a:p>
            <a:r>
              <a:rPr lang="en-US" baseline="0" dirty="0"/>
              <a:t> </a:t>
            </a:r>
          </a:p>
          <a:p>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18</a:t>
            </a:fld>
            <a:endParaRPr lang="en-US" dirty="0"/>
          </a:p>
        </p:txBody>
      </p:sp>
    </p:spTree>
    <p:extLst>
      <p:ext uri="{BB962C8B-B14F-4D97-AF65-F5344CB8AC3E}">
        <p14:creationId xmlns:p14="http://schemas.microsoft.com/office/powerpoint/2010/main" val="359454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Avoid applying ice or</a:t>
            </a:r>
            <a:r>
              <a:rPr lang="en-US" baseline="0" dirty="0"/>
              <a:t> a cold pack to a snake bite. Ice or a cold pack may block circulation to the site.</a:t>
            </a:r>
          </a:p>
          <a:p>
            <a:r>
              <a:rPr lang="en-US" baseline="0" dirty="0"/>
              <a:t>Avoid applying a tourniquet. Tourniquets will constrict blood flow.</a:t>
            </a:r>
          </a:p>
          <a:p>
            <a:r>
              <a:rPr lang="en-US" baseline="0" dirty="0"/>
              <a:t>I know, I know. Your question might be, but wouldn’t we want to restrict blood flow to prevent the spread of venom? Yeah, but no. Keeping the venom concentrated will kill cells, and tissue, allowing it to flow, dilutes it in the body. We are alerting Emergency Response to counter this dilution. </a:t>
            </a:r>
          </a:p>
          <a:p>
            <a:r>
              <a:rPr lang="en-US" baseline="0" dirty="0"/>
              <a:t>Avoid suction of the wound. Your mouth is dirty, and can introduce germs.</a:t>
            </a:r>
          </a:p>
          <a:p>
            <a:r>
              <a:rPr lang="en-US" baseline="0" dirty="0"/>
              <a:t>Avoid cutting the bite area to let it bleed out... Even saying that out loud, doesn’t sound right. </a:t>
            </a:r>
          </a:p>
          <a:p>
            <a:r>
              <a:rPr lang="en-US" baseline="0" dirty="0"/>
              <a:t>Try not to cause anymore harm, that's a good general rule. </a:t>
            </a:r>
          </a:p>
          <a:p>
            <a:r>
              <a:rPr lang="en-US" baseline="0" dirty="0"/>
              <a:t>Avoid having alcohol, or caffeine if bitten by a snake. These beverages will help the venom spread faster throughout the body. </a:t>
            </a:r>
          </a:p>
          <a:p>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19</a:t>
            </a:fld>
            <a:endParaRPr lang="en-US" dirty="0"/>
          </a:p>
        </p:txBody>
      </p:sp>
    </p:spTree>
    <p:extLst>
      <p:ext uri="{BB962C8B-B14F-4D97-AF65-F5344CB8AC3E}">
        <p14:creationId xmlns:p14="http://schemas.microsoft.com/office/powerpoint/2010/main" val="1549660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statistics listed above are an estimation. Most people</a:t>
            </a:r>
            <a:r>
              <a:rPr lang="en-US" baseline="0" dirty="0"/>
              <a:t> who are bitten from an animal never report it. </a:t>
            </a:r>
          </a:p>
          <a:p>
            <a:r>
              <a:rPr lang="en-US" baseline="0" dirty="0"/>
              <a:t>Bites range in severity from minor to serious, and sometimes are fatal. </a:t>
            </a:r>
          </a:p>
          <a:p>
            <a:r>
              <a:rPr lang="en-US" baseline="0" dirty="0"/>
              <a:t>Fatal bites are serious, but are rare. A serious type of bite is one from an animal with rabies. </a:t>
            </a:r>
          </a:p>
          <a:p>
            <a:r>
              <a:rPr lang="en-US" baseline="0" dirty="0"/>
              <a:t>Rabies is a virus that is transmitted through the saliva of an infected animal. If left untreated, rabies is fatal. Animals with a higher probability of having rabies are included on the slide. In addition  to those cats, dogs, cows, and foxes are some others</a:t>
            </a:r>
          </a:p>
          <a:p>
            <a:r>
              <a:rPr lang="en-US" baseline="0" dirty="0"/>
              <a:t>Other animals that may carry the virus on rare occasions are hamsters, gerbils, guinea pigs, chipmunks, rats, mice, gophers, and rabbits. Your chances of catching rabies from a cow is greater than catching it from a gopher. If you’ve ever been bitten by a cow, and a gopher you’ve got a story or stories to tell. </a:t>
            </a:r>
          </a:p>
          <a:p>
            <a:r>
              <a:rPr lang="en-US" baseline="0" dirty="0"/>
              <a:t>If you suspect anyone, or yourself has been bitten by an animal with rabies, obtain medical care. A rabies vaccine which produces antibodies will be administered. </a:t>
            </a:r>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20</a:t>
            </a:fld>
            <a:endParaRPr lang="en-US" dirty="0"/>
          </a:p>
        </p:txBody>
      </p:sp>
    </p:spTree>
    <p:extLst>
      <p:ext uri="{BB962C8B-B14F-4D97-AF65-F5344CB8AC3E}">
        <p14:creationId xmlns:p14="http://schemas.microsoft.com/office/powerpoint/2010/main" val="855568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1</a:t>
            </a:r>
            <a:r>
              <a:rPr lang="en-US" baseline="30000" dirty="0"/>
              <a:t>st</a:t>
            </a:r>
            <a:r>
              <a:rPr lang="en-US" baseline="0" dirty="0"/>
              <a:t> degree burns, or superficial burns, the skin appears red and, when pressed, the skin of the first degree burn tends to blanch, or turn pale for a moment, after a few moments skin will return to its red color. </a:t>
            </a:r>
          </a:p>
          <a:p>
            <a:pPr marL="171450" indent="-171450">
              <a:buFontTx/>
              <a:buChar char="-"/>
            </a:pPr>
            <a:r>
              <a:rPr lang="en-US" baseline="0" dirty="0"/>
              <a:t>Avoid generational, unproven advice passed down from lore. Butter or other substances may cause more harm than good. </a:t>
            </a:r>
          </a:p>
          <a:p>
            <a:pPr marL="171450" indent="-171450">
              <a:buFontTx/>
              <a:buChar char="-"/>
            </a:pPr>
            <a:r>
              <a:rPr lang="en-US" baseline="0" dirty="0"/>
              <a:t>Discomfort from these burns lasts about 48 hours, and you should expect peeling in 3-7 days. </a:t>
            </a:r>
          </a:p>
          <a:p>
            <a:pPr marL="171450" indent="-171450">
              <a:buFontTx/>
              <a:buChar char="-"/>
            </a:pPr>
            <a:r>
              <a:rPr lang="en-US" baseline="0" dirty="0"/>
              <a:t>While all 1</a:t>
            </a:r>
            <a:r>
              <a:rPr lang="en-US" baseline="30000" dirty="0"/>
              <a:t>st</a:t>
            </a:r>
            <a:r>
              <a:rPr lang="en-US" baseline="0" dirty="0"/>
              <a:t> degree burns aren’t from the sun, if it is due to sun, it would be encouraged to use a protective layer of clothing, or sunscreen with an ample amount of SPF protectant next time.  Remember, The higher the SPF the greater the protection. </a:t>
            </a:r>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3</a:t>
            </a:fld>
            <a:endParaRPr lang="en-US" dirty="0"/>
          </a:p>
        </p:txBody>
      </p:sp>
    </p:spTree>
    <p:extLst>
      <p:ext uri="{BB962C8B-B14F-4D97-AF65-F5344CB8AC3E}">
        <p14:creationId xmlns:p14="http://schemas.microsoft.com/office/powerpoint/2010/main" val="1934170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minor bites</a:t>
            </a:r>
            <a:r>
              <a:rPr lang="en-US" baseline="0" dirty="0"/>
              <a:t>, you want to wash the wound with soap and water. Apply an antibiotic ointment and dry sterile dressing, and ensure medical is seen to prevent any infection. </a:t>
            </a:r>
          </a:p>
          <a:p>
            <a:endParaRPr lang="en-US" baseline="0" dirty="0"/>
          </a:p>
          <a:p>
            <a:r>
              <a:rPr lang="en-US" baseline="0" dirty="0"/>
              <a:t>If it is a serious bite, and bleeding is heavy, control the bleed first. Remember pressure, and elevation. Avoid cleaning if it is excessively bleeding to avoid more blood loss. If serious enough start the emergency response procedure, regardless this person needs to see medical for further evaluation. </a:t>
            </a:r>
          </a:p>
          <a:p>
            <a:endParaRPr lang="en-US" baseline="0" dirty="0"/>
          </a:p>
          <a:p>
            <a:r>
              <a:rPr lang="en-US" baseline="0" dirty="0"/>
              <a:t>With all bites, consider rabies, if you suspect it, relay it to the proper authorities. Try to remember or ask what the animal looked like, and where it was last seen. </a:t>
            </a:r>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21</a:t>
            </a:fld>
            <a:endParaRPr lang="en-US" dirty="0"/>
          </a:p>
        </p:txBody>
      </p:sp>
    </p:spTree>
    <p:extLst>
      <p:ext uri="{BB962C8B-B14F-4D97-AF65-F5344CB8AC3E}">
        <p14:creationId xmlns:p14="http://schemas.microsoft.com/office/powerpoint/2010/main" val="1206441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don’t like this slide. I feel them on me now. </a:t>
            </a:r>
          </a:p>
          <a:p>
            <a:r>
              <a:rPr lang="en-US" baseline="0" dirty="0"/>
              <a:t>Ticks are everywhere, they are direct descendants from everything bad. From the coastal crags of Maine, Whimsical woods of the south east, lush lake lands of Americas bread basket, and now they are even in saltwater sawgrass of the California coast. </a:t>
            </a:r>
          </a:p>
          <a:p>
            <a:endParaRPr lang="en-US" baseline="0" dirty="0"/>
          </a:p>
          <a:p>
            <a:r>
              <a:rPr lang="en-US" baseline="0" dirty="0"/>
              <a:t>90 species or so of ticks exist in the United States. Ticks of concern are the are the Lone Star Tick, which contrary to poplar belief, exist outside the lone star state. The Deer tick, American dog tick, Rocky Mountain Wood Tick, and the Brown Dog Tick. </a:t>
            </a:r>
          </a:p>
          <a:p>
            <a:endParaRPr lang="en-US" baseline="0" dirty="0"/>
          </a:p>
          <a:p>
            <a:r>
              <a:rPr lang="en-US" dirty="0"/>
              <a:t>Different diseases are carried by different</a:t>
            </a:r>
            <a:r>
              <a:rPr lang="en-US" baseline="0" dirty="0"/>
              <a:t> ticks, and different regions of the U.S. have different ticks that carry those different diseases. When traveling to a new area, become familiar with what is the most common tick, and illness in the region. And remember if your on vacation and you get bitten by a tick. It may take weeks for symptoms to show from a tick borne illness to occur. By then you may have traveled back to your home, many miles away, and those types of illness are not regularly seen. Assist your medical provider, and give a thorough history. </a:t>
            </a:r>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22</a:t>
            </a:fld>
            <a:endParaRPr lang="en-US" dirty="0"/>
          </a:p>
        </p:txBody>
      </p:sp>
    </p:spTree>
    <p:extLst>
      <p:ext uri="{BB962C8B-B14F-4D97-AF65-F5344CB8AC3E}">
        <p14:creationId xmlns:p14="http://schemas.microsoft.com/office/powerpoint/2010/main" val="1446991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tweezers and get as close to the skin as possible, grasping the head of the tick pull straight up,</a:t>
            </a:r>
            <a:r>
              <a:rPr lang="en-US" baseline="0" dirty="0"/>
              <a:t> remember to pull</a:t>
            </a:r>
            <a:r>
              <a:rPr lang="en-US" dirty="0"/>
              <a:t> gently but also steadily. Dispose of the tick in appropriate ways. I use fire, I use lots of it. Other ways include a</a:t>
            </a:r>
            <a:r>
              <a:rPr lang="en-US" baseline="0" dirty="0"/>
              <a:t> plastic bag with alcohol, you could flush the tick down the toilet (I wouldn’t recommend it if you have gas stove of fireplace). You could also simply liberate it, as well. </a:t>
            </a:r>
          </a:p>
          <a:p>
            <a:endParaRPr lang="en-US" baseline="0" dirty="0"/>
          </a:p>
          <a:p>
            <a:r>
              <a:rPr lang="en-US" baseline="0" dirty="0"/>
              <a:t>Avoid using the items to mentioned in our don’t column. Using these items will only irritate the tick causing it to burrow deeper in the skin. Irritating the tick can also encourage it to regurgitate the contents in its stomach into the body. </a:t>
            </a:r>
          </a:p>
          <a:p>
            <a:r>
              <a:rPr lang="en-US" baseline="0" dirty="0"/>
              <a:t>Diseases that ticks carry, normally reside in the stomach or saliva. Removing a tick is important, but removing properly is more important. Diseases generally take a bit of time to pass from the tick to the body, for instance Lyme disease takes about 24 hours to pass from the black legged ticks gut to the new host. </a:t>
            </a:r>
          </a:p>
          <a:p>
            <a:endParaRPr lang="en-US" baseline="0" dirty="0"/>
          </a:p>
          <a:p>
            <a:r>
              <a:rPr lang="en-US" baseline="0" dirty="0"/>
              <a:t>Make sure you grasp the head with the forceps. If you don’t get the head, and only the body, it will cause the tick to burrow deeper, and may cause infection. </a:t>
            </a:r>
          </a:p>
          <a:p>
            <a:endParaRPr lang="en-US" baseline="0" dirty="0"/>
          </a:p>
          <a:p>
            <a:r>
              <a:rPr lang="en-US" baseline="0" dirty="0"/>
              <a:t>Quick tip on Lyme disease. That bulls eye rash you always hear about. It doesn’t always happen. Only about 20 percent of cases have the rash. If you are concerned about tick disease, it may be possible to send the tick in for studying to see if it was infected. A quick web search will provide results, dependent on what state you reside. Please know, just because the tick comes back with something, doesn’t mean you have that something. It takes time to get that something from the tick, and the tick may not have been attached long enough. </a:t>
            </a:r>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23</a:t>
            </a:fld>
            <a:endParaRPr lang="en-US" dirty="0"/>
          </a:p>
        </p:txBody>
      </p:sp>
    </p:spTree>
    <p:extLst>
      <p:ext uri="{BB962C8B-B14F-4D97-AF65-F5344CB8AC3E}">
        <p14:creationId xmlns:p14="http://schemas.microsoft.com/office/powerpoint/2010/main" val="3102554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best way to avoid a tick bite,</a:t>
            </a:r>
            <a:r>
              <a:rPr lang="en-US" baseline="0" dirty="0"/>
              <a:t> it to avoid ticks. Unless you own a flock of fowl, who have ben trained to seek out ticks and eat them, your best bet is to follow the tips on the slide.</a:t>
            </a:r>
          </a:p>
          <a:p>
            <a:endParaRPr lang="en-US" baseline="0" dirty="0"/>
          </a:p>
          <a:p>
            <a:r>
              <a:rPr lang="en-US" baseline="0" dirty="0"/>
              <a:t>Keep grass mowed, ticks love to hang out on the ends of tall grass and pounce on their victim. Short grass make them more vulnerable to their prey.</a:t>
            </a:r>
          </a:p>
          <a:p>
            <a:endParaRPr lang="en-US" baseline="0" dirty="0"/>
          </a:p>
          <a:p>
            <a:r>
              <a:rPr lang="en-US" baseline="0" dirty="0"/>
              <a:t>If there is tall grass, try to stay on a path, avoid the hip high grass as much as possible.</a:t>
            </a:r>
          </a:p>
          <a:p>
            <a:endParaRPr lang="en-US" baseline="0" dirty="0"/>
          </a:p>
          <a:p>
            <a:r>
              <a:rPr lang="en-US" baseline="0" dirty="0"/>
              <a:t>If you got to go through he grass, create a solid barrier, tuck you shirt in, and put your pants in your socks, or you tall boots. This creates lass pathways for the tick to travel from outside the clothes to inside the cloths. </a:t>
            </a:r>
          </a:p>
          <a:p>
            <a:endParaRPr lang="en-US" baseline="0" dirty="0"/>
          </a:p>
          <a:p>
            <a:r>
              <a:rPr lang="en-US" baseline="0" dirty="0"/>
              <a:t>If you are heavily in the woods, consider a clothing treatment. Some of these contain a chemical called permethrin. It’s a substance you spray on your clothes and stays there for 20-30 washes.</a:t>
            </a:r>
          </a:p>
          <a:p>
            <a:endParaRPr lang="en-US" baseline="0" dirty="0"/>
          </a:p>
          <a:p>
            <a:r>
              <a:rPr lang="en-US" baseline="0" dirty="0"/>
              <a:t>Regardless of the method or methods used, always perform a tick check. </a:t>
            </a:r>
          </a:p>
        </p:txBody>
      </p:sp>
      <p:sp>
        <p:nvSpPr>
          <p:cNvPr id="4" name="Slide Number Placeholder 3"/>
          <p:cNvSpPr>
            <a:spLocks noGrp="1"/>
          </p:cNvSpPr>
          <p:nvPr>
            <p:ph type="sldNum" sz="quarter" idx="10"/>
          </p:nvPr>
        </p:nvSpPr>
        <p:spPr/>
        <p:txBody>
          <a:bodyPr/>
          <a:lstStyle/>
          <a:p>
            <a:fld id="{C6539446-6953-447E-A4E3-E7CFBF870046}" type="slidenum">
              <a:rPr lang="en-US" smtClean="0"/>
              <a:t>24</a:t>
            </a:fld>
            <a:endParaRPr lang="en-US" dirty="0"/>
          </a:p>
        </p:txBody>
      </p:sp>
    </p:spTree>
    <p:extLst>
      <p:ext uri="{BB962C8B-B14F-4D97-AF65-F5344CB8AC3E}">
        <p14:creationId xmlns:p14="http://schemas.microsoft.com/office/powerpoint/2010/main" val="3738816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slide</a:t>
            </a:r>
            <a:r>
              <a:rPr lang="en-US" baseline="0" dirty="0"/>
              <a:t> mentions, an allergic reaction is a response of the body’s immune system to a substance that is usually deemed harmless. Almost any substance in the environment can be an allergen. Common allergens include; mold, pollen, dust, animal dander, latex, dyes, soaps, cosmetics, certain foods, or medications, and venom from insect stings. </a:t>
            </a:r>
          </a:p>
          <a:p>
            <a:endParaRPr lang="en-US" baseline="0" dirty="0"/>
          </a:p>
          <a:p>
            <a:r>
              <a:rPr lang="en-US" baseline="0" dirty="0"/>
              <a:t>Reactions to allergens also vary, some reactions are felt yearly, such as seasonal allergies, or hay fever. Some reactions are more severe.</a:t>
            </a:r>
          </a:p>
          <a:p>
            <a:endParaRPr lang="en-US" baseline="0" dirty="0"/>
          </a:p>
          <a:p>
            <a:r>
              <a:rPr lang="en-US" baseline="0" dirty="0"/>
              <a:t>Contact dermatitis, is usually caused by a substance that came in direct contact with the skin. The rash tends to swell, ooze, and scale, and generally occur only where the substance contacted the skin. Most common causes of this rash are poison ivy, poison oak, and sumac. Generally an over the counter calamine lotion will help with the itching, oozing, and discomfort of these types of plant reactions. </a:t>
            </a:r>
          </a:p>
          <a:p>
            <a:endParaRPr lang="en-US" baseline="0" dirty="0"/>
          </a:p>
          <a:p>
            <a:r>
              <a:rPr lang="en-US" baseline="0" dirty="0"/>
              <a:t>Eczema appears  as a red, itchy rash with vesicles, or small blisters. Oozing, crusting, and scaling may also be present. These types of rashes are found more so in children in regards to allergic reaction, but can appear in adults as well. The rash appears on the face, neck, and folds of the elbow, and knee. </a:t>
            </a:r>
          </a:p>
          <a:p>
            <a:endParaRPr lang="en-US" baseline="0" dirty="0"/>
          </a:p>
          <a:p>
            <a:r>
              <a:rPr lang="en-US" baseline="0" dirty="0"/>
              <a:t>Allergic asthma is a more serious sign characterized by coughing, chest tightness, shortness of breath, and wheezing. The airway is constricting, and filling up with mucus, and should be treated seriously. While it can occur at anytime in the life span, it is more common in children and young adults. If left untreated it could lead to permanent lung damage, or worse. Those with known allergic asthma will usually be prescribed an inhaler for use. Those with unknown asthma will need to seek out medical care. </a:t>
            </a:r>
          </a:p>
          <a:p>
            <a:endParaRPr lang="en-US" baseline="0" dirty="0"/>
          </a:p>
          <a:p>
            <a:r>
              <a:rPr lang="en-US" baseline="0" dirty="0"/>
              <a:t>Uticaria is an outbreak on the skin consisting of welts of varying size, the welts are redder or paler than the surrounding skin. These welts are accompanied by intense itching.  </a:t>
            </a:r>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25</a:t>
            </a:fld>
            <a:endParaRPr lang="en-US" dirty="0"/>
          </a:p>
        </p:txBody>
      </p:sp>
    </p:spTree>
    <p:extLst>
      <p:ext uri="{BB962C8B-B14F-4D97-AF65-F5344CB8AC3E}">
        <p14:creationId xmlns:p14="http://schemas.microsoft.com/office/powerpoint/2010/main" val="2852079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Allergic reactions to foods. They </a:t>
            </a:r>
            <a:r>
              <a:rPr lang="en-US" baseline="0" dirty="0"/>
              <a:t> occur soon after eating a food the person is allergic too. The most common symptoms of a food allergy are listed in the slide.  </a:t>
            </a:r>
            <a:endParaRPr lang="en-US" dirty="0"/>
          </a:p>
          <a:p>
            <a:r>
              <a:rPr lang="en-US" dirty="0"/>
              <a:t>Swelling</a:t>
            </a:r>
            <a:r>
              <a:rPr lang="en-US" baseline="0" dirty="0"/>
              <a:t> of the lips, face, tongue, and throat are a serious sign, and should be treated quickly.</a:t>
            </a:r>
          </a:p>
          <a:p>
            <a:r>
              <a:rPr lang="en-US" baseline="0" dirty="0"/>
              <a:t>The primary treatment to food allergen is prevention of ingestion of that food. </a:t>
            </a:r>
          </a:p>
          <a:p>
            <a:endParaRPr lang="en-US" baseline="0" dirty="0"/>
          </a:p>
          <a:p>
            <a:r>
              <a:rPr lang="en-US" baseline="0" dirty="0"/>
              <a:t>With all allergy reactions, it is important to recognize a serious reaction from a “normal” reaction. Recognition will lead to an easier path. Most individuals who have experienced anaphylaxis will be carrying an epi pen for relief.  Likewise, suffers from asthma will carry their own inhaler. If treatment is unavailable, and the person is having a serious reaction. Keep them calm, and seated ,and alert EMS. In extreme cases, CPR or rescue breathing may be needed if there is a loss of pulse, or breathing. It may be difficult to provide breaths, if the airway is swollen. </a:t>
            </a:r>
          </a:p>
          <a:p>
            <a:r>
              <a:rPr lang="en-US" baseline="0" dirty="0"/>
              <a:t>For less than severe reactions. An OTC Benadryl or other appropriate medication may be advisable. Be aware of the possible escalation of symptoms. </a:t>
            </a:r>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26</a:t>
            </a:fld>
            <a:endParaRPr lang="en-US" dirty="0"/>
          </a:p>
        </p:txBody>
      </p:sp>
    </p:spTree>
    <p:extLst>
      <p:ext uri="{BB962C8B-B14F-4D97-AF65-F5344CB8AC3E}">
        <p14:creationId xmlns:p14="http://schemas.microsoft.com/office/powerpoint/2010/main" val="9173587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House dust contains mites – these mites thrive in warm moist environments, and feed off dead</a:t>
            </a:r>
            <a:r>
              <a:rPr lang="en-US" baseline="0" dirty="0"/>
              <a:t> skin that’s been shedded. Often found mostly on mattresses, carpets, stuffed animals, and upholstered furniture. If you are allergic to house dust, you are actually allergic to the waste product of these mites. Food is not scarce when it comes to these mites. The average human sheds 1 gram of skin a day, and this is enough to feed thousands of mites for months. There may be over 5000 mites, on one gram of dust from your mattress. Sleep easy.</a:t>
            </a:r>
          </a:p>
          <a:p>
            <a:endParaRPr lang="en-US" baseline="0" dirty="0"/>
          </a:p>
          <a:p>
            <a:r>
              <a:rPr lang="en-US" baseline="0" dirty="0"/>
              <a:t>Insect Stings – Almost all insects whose venom can cause allergic reactions belong to the order of the hymenoptera. (our friends from an earlier slide) the bees, wasps, and others. </a:t>
            </a:r>
          </a:p>
          <a:p>
            <a:r>
              <a:rPr lang="en-US" baseline="0" dirty="0"/>
              <a:t>It is estimated that 1 out every 125 Americans are allergic to the venom of insect stings. Any generalized reaction, or non local reaction is likely an anaphylactic reaction, and should be addressed immediately. </a:t>
            </a:r>
          </a:p>
          <a:p>
            <a:endParaRPr lang="en-US" baseline="0" dirty="0"/>
          </a:p>
          <a:p>
            <a:r>
              <a:rPr lang="en-US" baseline="0" dirty="0"/>
              <a:t>Discovered in 1929, but not put to use until 1940, penicillin is a common cause of drug reactions. It is estimated that that 2 to 5 percent of the population is allergic to penicillin. The tricky part is, symptoms can be overlooked because of the condition for which penicillin was actually prescribed. Symptoms from the illness, may resemble symptoms from the allergic reaction to Penicillin. Symptoms can also be more serious and turn into a full anaphylactic response. </a:t>
            </a:r>
          </a:p>
          <a:p>
            <a:r>
              <a:rPr lang="en-US" baseline="0" dirty="0"/>
              <a:t>Oral administration of penicillin is safer than the injected kind. There have only been six reported deaths from oral penicillin reaction. 95% of injectable reactions occur within the first hour.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27</a:t>
            </a:fld>
            <a:endParaRPr lang="en-US" dirty="0"/>
          </a:p>
        </p:txBody>
      </p:sp>
    </p:spTree>
    <p:extLst>
      <p:ext uri="{BB962C8B-B14F-4D97-AF65-F5344CB8AC3E}">
        <p14:creationId xmlns:p14="http://schemas.microsoft.com/office/powerpoint/2010/main" val="11054146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Seizures are a sudden episode</a:t>
            </a:r>
            <a:r>
              <a:rPr lang="en-US" baseline="0" dirty="0"/>
              <a:t> of involuntary muscular contractions and relaxation, often accompanied by changes in sensation, behavior, or level of conciseness.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28</a:t>
            </a:fld>
            <a:endParaRPr lang="en-US" dirty="0"/>
          </a:p>
        </p:txBody>
      </p:sp>
    </p:spTree>
    <p:extLst>
      <p:ext uri="{BB962C8B-B14F-4D97-AF65-F5344CB8AC3E}">
        <p14:creationId xmlns:p14="http://schemas.microsoft.com/office/powerpoint/2010/main" val="1193303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Seizures are</a:t>
            </a:r>
            <a:r>
              <a:rPr lang="en-US" baseline="0" dirty="0"/>
              <a:t> classified as partial or generalized according to the location of the abnormal electrical activity in the brain.</a:t>
            </a:r>
          </a:p>
          <a:p>
            <a:r>
              <a:rPr lang="en-US" dirty="0"/>
              <a:t>Partial</a:t>
            </a:r>
            <a:r>
              <a:rPr lang="en-US" baseline="0" dirty="0"/>
              <a:t> seizures occur in approximately 80% of those who have seizures. </a:t>
            </a:r>
          </a:p>
          <a:p>
            <a:r>
              <a:rPr lang="en-US" baseline="0" dirty="0"/>
              <a:t>Simple partial seizure symptoms are listed on the slide</a:t>
            </a:r>
            <a:endParaRPr lang="en-US" dirty="0"/>
          </a:p>
          <a:p>
            <a:r>
              <a:rPr lang="en-US" dirty="0"/>
              <a:t>Symptoms of</a:t>
            </a:r>
            <a:r>
              <a:rPr lang="en-US" baseline="0" dirty="0"/>
              <a:t> a complex partial seizure include abnormal behavior such as confusion, a glassy stare, aimless wandering, lip smacking or chewing, and fidgeting with clothes. These seizures last from a few seconds to a minute or two. </a:t>
            </a:r>
          </a:p>
          <a:p>
            <a:r>
              <a:rPr lang="en-US" baseline="0" dirty="0"/>
              <a:t>A simple and complex partial seizure can progress into a generalized seizure, and we will go over that next. </a:t>
            </a:r>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29</a:t>
            </a:fld>
            <a:endParaRPr lang="en-US" dirty="0"/>
          </a:p>
        </p:txBody>
      </p:sp>
    </p:spTree>
    <p:extLst>
      <p:ext uri="{BB962C8B-B14F-4D97-AF65-F5344CB8AC3E}">
        <p14:creationId xmlns:p14="http://schemas.microsoft.com/office/powerpoint/2010/main" val="37239612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generalized seizure</a:t>
            </a:r>
            <a:r>
              <a:rPr lang="en-US" baseline="0" dirty="0"/>
              <a:t> is when the abnormal electrical activity spreads through-out the entire brain. The best known type of generalized seizure is the tonic-clonic seizure mentioned in the slide. With this type of seizure, the patient exhibits tonic-clonic activity, followed by postictal state. </a:t>
            </a:r>
          </a:p>
          <a:p>
            <a:endParaRPr lang="en-US" baseline="0" dirty="0"/>
          </a:p>
          <a:p>
            <a:r>
              <a:rPr lang="en-US" baseline="0" dirty="0"/>
              <a:t>During the tonic phase the person suddenly looses consciousness, and exhibits rigid muscular contractions. This makes the body to appear in a odd from appositional standpoint. Respirations are inhibited, which can lead to blue lips. Loss of bladder or bowel control can result in self defecation, or urination. </a:t>
            </a:r>
          </a:p>
          <a:p>
            <a:endParaRPr lang="en-US" baseline="0" dirty="0"/>
          </a:p>
          <a:p>
            <a:r>
              <a:rPr lang="en-US" baseline="0" dirty="0"/>
              <a:t>The clonic phase which follows the tonic phase has the patient jerking about violently, and contraction of the jaw muscles. The contraction of the jaw may result in the lip or tongue being bitten. </a:t>
            </a:r>
          </a:p>
          <a:p>
            <a:endParaRPr lang="en-US" baseline="0" dirty="0"/>
          </a:p>
          <a:p>
            <a:r>
              <a:rPr lang="en-US" baseline="0" dirty="0"/>
              <a:t>The final stage of the seizure is the postictal state. During this phase the patient will express a depressed level of consciousness, disorientation, and often will have a headache. The patient will have little to no memory of the episode. </a:t>
            </a:r>
          </a:p>
          <a:p>
            <a:r>
              <a:rPr lang="en-US" baseline="0" dirty="0"/>
              <a:t>Feelings of confusion, and exhaustion can last for hours. </a:t>
            </a:r>
          </a:p>
          <a:p>
            <a:endParaRPr lang="en-US" baseline="0" dirty="0"/>
          </a:p>
          <a:p>
            <a:r>
              <a:rPr lang="en-US" baseline="0" dirty="0"/>
              <a:t>Some individuals whom are prone to seizures especially those with epilepsy have warnings, called auras. An aura is a sensation perceived by the person as something is about to happen. Examples include a strange taste or smell, sounds, twitch, feelings of dizziness, or anxiety. </a:t>
            </a:r>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30</a:t>
            </a:fld>
            <a:endParaRPr lang="en-US" dirty="0"/>
          </a:p>
        </p:txBody>
      </p:sp>
    </p:spTree>
    <p:extLst>
      <p:ext uri="{BB962C8B-B14F-4D97-AF65-F5344CB8AC3E}">
        <p14:creationId xmlns:p14="http://schemas.microsoft.com/office/powerpoint/2010/main" val="2169072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2</a:t>
            </a:r>
            <a:r>
              <a:rPr lang="en-US" baseline="30000" dirty="0"/>
              <a:t>nd</a:t>
            </a:r>
            <a:r>
              <a:rPr lang="en-US" dirty="0"/>
              <a:t> degree burns or partial</a:t>
            </a:r>
            <a:r>
              <a:rPr lang="en-US" baseline="0" dirty="0"/>
              <a:t> thickness burns</a:t>
            </a:r>
            <a:r>
              <a:rPr lang="en-US" dirty="0"/>
              <a:t> are often surrounded by 1</a:t>
            </a:r>
            <a:r>
              <a:rPr lang="en-US" baseline="30000" dirty="0"/>
              <a:t>st</a:t>
            </a:r>
            <a:r>
              <a:rPr lang="en-US" dirty="0"/>
              <a:t> degree burns. A dry sterile dressing should cover the entire burned area. </a:t>
            </a:r>
          </a:p>
          <a:p>
            <a:pPr marL="171450" indent="-171450">
              <a:buFontTx/>
              <a:buChar char="-"/>
            </a:pPr>
            <a:r>
              <a:rPr lang="en-US" dirty="0"/>
              <a:t>Swelling is likely,</a:t>
            </a:r>
            <a:r>
              <a:rPr lang="en-US" baseline="0" dirty="0"/>
              <a:t> and </a:t>
            </a:r>
            <a:r>
              <a:rPr lang="en-US" dirty="0"/>
              <a:t>careful attention should be taken when wrapping the injury.</a:t>
            </a:r>
            <a:r>
              <a:rPr lang="en-US" baseline="0" dirty="0"/>
              <a:t> The dressing should loosely cover over or around the burn. Remove any jewelry or constrictive accessories that may complicate swelling.  </a:t>
            </a:r>
          </a:p>
          <a:p>
            <a:pPr marL="171450" indent="-171450">
              <a:buFontTx/>
              <a:buChar char="-"/>
            </a:pPr>
            <a:r>
              <a:rPr lang="en-US" baseline="0" dirty="0"/>
              <a:t>If a large area of the skin is affected, consider visiting the emergency room, and avoid using water to cool. Large burn areas can lead to hypothermia, and cool water can make it worse.  </a:t>
            </a:r>
          </a:p>
          <a:p>
            <a:pPr marL="171450" indent="-171450">
              <a:buFontTx/>
              <a:buChar char="-"/>
            </a:pPr>
            <a:r>
              <a:rPr lang="en-US" baseline="0" dirty="0"/>
              <a:t>For example, a large area would be about 20 percent of the body. Both arms front and back account for 18 percent of body surface area. </a:t>
            </a:r>
          </a:p>
          <a:p>
            <a:pPr marL="171450" indent="-171450">
              <a:buFontTx/>
              <a:buChar char="-"/>
            </a:pPr>
            <a:r>
              <a:rPr lang="en-US" baseline="0" dirty="0"/>
              <a:t>If in doubt utilize the burned individuals palm as a measuring guide. Each palm accounts for about 1% of body surface area. </a:t>
            </a:r>
          </a:p>
          <a:p>
            <a:pPr marL="171450" indent="-171450">
              <a:buFontTx/>
              <a:buChar char="-"/>
            </a:pPr>
            <a:r>
              <a:rPr lang="en-US" baseline="0" dirty="0"/>
              <a:t>2</a:t>
            </a:r>
            <a:r>
              <a:rPr lang="en-US" baseline="30000" dirty="0"/>
              <a:t>nd</a:t>
            </a:r>
            <a:r>
              <a:rPr lang="en-US" baseline="0" dirty="0"/>
              <a:t> degree burns can take between 14 and 28 days for healing, and healing is dependent on the thickness of the burn.</a:t>
            </a:r>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4</a:t>
            </a:fld>
            <a:endParaRPr lang="en-US" dirty="0"/>
          </a:p>
        </p:txBody>
      </p:sp>
    </p:spTree>
    <p:extLst>
      <p:ext uri="{BB962C8B-B14F-4D97-AF65-F5344CB8AC3E}">
        <p14:creationId xmlns:p14="http://schemas.microsoft.com/office/powerpoint/2010/main" val="3659551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Frightening</a:t>
            </a:r>
            <a:r>
              <a:rPr lang="en-US" baseline="0" dirty="0"/>
              <a:t> to witness, they are usually not as bad as they look. Most patients recover within a few minutes. The one exception to this is called status epilepticus. These are prolonged or come in rapid succession without full recovery of consciousness between them. Status epilepticus is a potentially life threatening situation that requires immediate medical care. </a:t>
            </a:r>
          </a:p>
          <a:p>
            <a:endParaRPr lang="en-US" baseline="0" dirty="0"/>
          </a:p>
          <a:p>
            <a:r>
              <a:rPr lang="en-US" baseline="0" dirty="0"/>
              <a:t>Protect the person from harm, remove sharp or hazardous items in their possession. Remove hazards in the immediate area that the person can come into contact with. </a:t>
            </a:r>
          </a:p>
          <a:p>
            <a:r>
              <a:rPr lang="en-US" baseline="0" dirty="0"/>
              <a:t>Restraining the person can seriously injure the muscles, bones or joints. Remember from the snake bite lesson, try not to do more harm. </a:t>
            </a:r>
          </a:p>
          <a:p>
            <a:endParaRPr lang="en-US" baseline="0" dirty="0"/>
          </a:p>
          <a:p>
            <a:r>
              <a:rPr lang="en-US" baseline="0" dirty="0"/>
              <a:t>Loosen ties, scarves, collars, or jewelry that may interfere with breathing</a:t>
            </a:r>
          </a:p>
          <a:p>
            <a:endParaRPr lang="en-US" baseline="0" dirty="0"/>
          </a:p>
          <a:p>
            <a:r>
              <a:rPr lang="en-US" baseline="0" dirty="0"/>
              <a:t>Inserting things into the mouth could damage the teeth or mount, it can also interfere with breathing. Inserting items in the mouth may also enact the gag reflex and causing aspiration of vomit.</a:t>
            </a:r>
          </a:p>
          <a:p>
            <a:r>
              <a:rPr lang="en-US" baseline="0" dirty="0"/>
              <a:t>If vomiting occurs on its own, gently roll the person on one side to clear the mouth.</a:t>
            </a:r>
          </a:p>
          <a:p>
            <a:endParaRPr lang="en-US" baseline="0" dirty="0"/>
          </a:p>
          <a:p>
            <a:r>
              <a:rPr lang="en-US" baseline="0" dirty="0"/>
              <a:t>Remember, the seizure is going to happen, and there's nothing that you can do bout it, unless you happen to be a paramedic, and carrying your gear with you, but for the rest of us, its going to happen, and our best treatment is protecting the person. If you witness the onset of the seizure try to keep time of the event. if several minutes pass without consciousness alert EMS. If the onset was unwitnessed by anyone, alert EMS.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31</a:t>
            </a:fld>
            <a:endParaRPr lang="en-US" dirty="0"/>
          </a:p>
        </p:txBody>
      </p:sp>
    </p:spTree>
    <p:extLst>
      <p:ext uri="{BB962C8B-B14F-4D97-AF65-F5344CB8AC3E}">
        <p14:creationId xmlns:p14="http://schemas.microsoft.com/office/powerpoint/2010/main" val="11299216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to dehydration is prevention. Ensure that you are drinking plenty of fluids, and that those fluids are replacing electrolytes. </a:t>
            </a:r>
          </a:p>
          <a:p>
            <a:r>
              <a:rPr lang="en-US" dirty="0"/>
              <a:t>Juice concentrated is not recommended, but a water down sports drink, or diluted fruit juice will replace lost sugars.</a:t>
            </a:r>
          </a:p>
          <a:p>
            <a:r>
              <a:rPr lang="en-US" dirty="0"/>
              <a:t>A</a:t>
            </a:r>
            <a:r>
              <a:rPr lang="en-US" baseline="0" dirty="0"/>
              <a:t> salty snack can replace lost salts. </a:t>
            </a:r>
          </a:p>
          <a:p>
            <a:r>
              <a:rPr lang="en-US" baseline="0" dirty="0"/>
              <a:t>If unable to tolerate fluids, or solids. Call EMS. These individuals will need fluid replenishment via IV. </a:t>
            </a:r>
          </a:p>
          <a:p>
            <a:r>
              <a:rPr lang="en-US" baseline="0" dirty="0"/>
              <a:t>The best way to re-hydrate is the oral route. The body absorbs what it needs faster, and rids the extra. </a:t>
            </a:r>
          </a:p>
          <a:p>
            <a:r>
              <a:rPr lang="en-US" baseline="0" dirty="0"/>
              <a:t>Coffee is not a good option for rehydration, nor are energy drinks. Avoid alcohol when dehydrated, even if the cocktail is mixed with fruit juice that’s diluted by ice. </a:t>
            </a:r>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32</a:t>
            </a:fld>
            <a:endParaRPr lang="en-US" dirty="0"/>
          </a:p>
        </p:txBody>
      </p:sp>
    </p:spTree>
    <p:extLst>
      <p:ext uri="{BB962C8B-B14F-4D97-AF65-F5344CB8AC3E}">
        <p14:creationId xmlns:p14="http://schemas.microsoft.com/office/powerpoint/2010/main" val="3677425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 cramps are the least serious of the three types of heat related injury</a:t>
            </a:r>
          </a:p>
          <a:p>
            <a:r>
              <a:rPr lang="en-US" dirty="0"/>
              <a:t>Heat Exhaustion is the most common heat-related</a:t>
            </a:r>
            <a:r>
              <a:rPr lang="en-US" baseline="0" dirty="0"/>
              <a:t> injury.</a:t>
            </a:r>
          </a:p>
          <a:p>
            <a:r>
              <a:rPr lang="en-US" baseline="0" dirty="0"/>
              <a:t>Heatstroke is the least common, but most serious. </a:t>
            </a:r>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33</a:t>
            </a:fld>
            <a:endParaRPr lang="en-US" dirty="0"/>
          </a:p>
        </p:txBody>
      </p:sp>
    </p:spTree>
    <p:extLst>
      <p:ext uri="{BB962C8B-B14F-4D97-AF65-F5344CB8AC3E}">
        <p14:creationId xmlns:p14="http://schemas.microsoft.com/office/powerpoint/2010/main" val="40618746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 cramps</a:t>
            </a:r>
            <a:r>
              <a:rPr lang="en-US" baseline="0" dirty="0"/>
              <a:t> are most apt to occur when an individual is exercising, or working in a hot environment, and fails to replace lost fluids and electrolytes. </a:t>
            </a:r>
          </a:p>
          <a:p>
            <a:endParaRPr lang="en-US" baseline="0" dirty="0"/>
          </a:p>
          <a:p>
            <a:r>
              <a:rPr lang="en-US" baseline="0" dirty="0"/>
              <a:t>The signs and symptoms are a warning that the person is having a problem with the heat. If ignored, heat cramps can progress to a more serious condition.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34</a:t>
            </a:fld>
            <a:endParaRPr lang="en-US" dirty="0"/>
          </a:p>
        </p:txBody>
      </p:sp>
    </p:spTree>
    <p:extLst>
      <p:ext uri="{BB962C8B-B14F-4D97-AF65-F5344CB8AC3E}">
        <p14:creationId xmlns:p14="http://schemas.microsoft.com/office/powerpoint/2010/main" val="4634970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 exhaustion occurs most often in individuals involved in vigorous physical activity on a hot or humid day,</a:t>
            </a:r>
            <a:r>
              <a:rPr lang="en-US" baseline="0" dirty="0"/>
              <a:t> such as athletes and or deck and engineer workers. </a:t>
            </a:r>
          </a:p>
          <a:p>
            <a:r>
              <a:rPr lang="en-US" baseline="0" dirty="0"/>
              <a:t>It can also occur in people who are wearing too much clothing on a hot humid day. </a:t>
            </a:r>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35</a:t>
            </a:fld>
            <a:endParaRPr lang="en-US" dirty="0"/>
          </a:p>
        </p:txBody>
      </p:sp>
    </p:spTree>
    <p:extLst>
      <p:ext uri="{BB962C8B-B14F-4D97-AF65-F5344CB8AC3E}">
        <p14:creationId xmlns:p14="http://schemas.microsoft.com/office/powerpoint/2010/main" val="6827212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most cases,</a:t>
            </a:r>
            <a:r>
              <a:rPr lang="en-US" baseline="0" dirty="0"/>
              <a:t> these measures are likely to improve the person’s status, however; if after 30 minutes of treatment occurs and there are no signs of improvement, or if symptoms worsen while treatments are being rendered, you will need to enact the emergency plan. </a:t>
            </a:r>
          </a:p>
          <a:p>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36</a:t>
            </a:fld>
            <a:endParaRPr lang="en-US" dirty="0"/>
          </a:p>
        </p:txBody>
      </p:sp>
    </p:spTree>
    <p:extLst>
      <p:ext uri="{BB962C8B-B14F-4D97-AF65-F5344CB8AC3E}">
        <p14:creationId xmlns:p14="http://schemas.microsoft.com/office/powerpoint/2010/main" val="27064711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heat stroke,</a:t>
            </a:r>
            <a:r>
              <a:rPr lang="en-US" baseline="0" dirty="0"/>
              <a:t> the body becomes so over heated the heat regulation system breaks down, and loses its ability to cool the body. Body heat rises to a temperature that begins to damage organs. </a:t>
            </a:r>
          </a:p>
          <a:p>
            <a:endParaRPr lang="en-US" baseline="0" dirty="0"/>
          </a:p>
          <a:p>
            <a:r>
              <a:rPr lang="en-US" baseline="0" dirty="0"/>
              <a:t>Heat stroke is most apt to occur in the elderly population during heat waves, or individuals who overexert themselves in a hot or humid environment. </a:t>
            </a:r>
          </a:p>
          <a:p>
            <a:endParaRPr lang="en-US" baseline="0" dirty="0"/>
          </a:p>
          <a:p>
            <a:r>
              <a:rPr lang="en-US" baseline="0" dirty="0"/>
              <a:t>Heat stroke can occur in a very short amount of time, especially in children.</a:t>
            </a:r>
          </a:p>
          <a:p>
            <a:endParaRPr lang="en-US" baseline="0" dirty="0"/>
          </a:p>
          <a:p>
            <a:r>
              <a:rPr lang="en-US" baseline="0" dirty="0"/>
              <a:t>All the mentioned topics today are preventable. Understandably accidents are bound to happen. We can still prevail as victorious if we can keep the accident from becoming a catastrophe. </a:t>
            </a:r>
          </a:p>
          <a:p>
            <a:r>
              <a:rPr lang="en-US" baseline="0" dirty="0"/>
              <a:t> </a:t>
            </a:r>
          </a:p>
          <a:p>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37</a:t>
            </a:fld>
            <a:endParaRPr lang="en-US" dirty="0"/>
          </a:p>
        </p:txBody>
      </p:sp>
    </p:spTree>
    <p:extLst>
      <p:ext uri="{BB962C8B-B14F-4D97-AF65-F5344CB8AC3E}">
        <p14:creationId xmlns:p14="http://schemas.microsoft.com/office/powerpoint/2010/main" val="12054834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thank you</a:t>
            </a:r>
            <a:r>
              <a:rPr lang="en-US" baseline="0" dirty="0"/>
              <a:t> for your time, and your attention., I would also like to wish everyone safe and productive summer. </a:t>
            </a:r>
          </a:p>
          <a:p>
            <a:endParaRPr lang="en-US" baseline="0" dirty="0"/>
          </a:p>
        </p:txBody>
      </p:sp>
      <p:sp>
        <p:nvSpPr>
          <p:cNvPr id="4" name="Slide Number Placeholder 3"/>
          <p:cNvSpPr>
            <a:spLocks noGrp="1"/>
          </p:cNvSpPr>
          <p:nvPr>
            <p:ph type="sldNum" sz="quarter" idx="10"/>
          </p:nvPr>
        </p:nvSpPr>
        <p:spPr/>
        <p:txBody>
          <a:bodyPr/>
          <a:lstStyle/>
          <a:p>
            <a:fld id="{C6539446-6953-447E-A4E3-E7CFBF870046}" type="slidenum">
              <a:rPr lang="en-US" smtClean="0"/>
              <a:t>38</a:t>
            </a:fld>
            <a:endParaRPr lang="en-US" dirty="0"/>
          </a:p>
        </p:txBody>
      </p:sp>
    </p:spTree>
    <p:extLst>
      <p:ext uri="{BB962C8B-B14F-4D97-AF65-F5344CB8AC3E}">
        <p14:creationId xmlns:p14="http://schemas.microsoft.com/office/powerpoint/2010/main" val="2763171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3</a:t>
            </a:r>
            <a:r>
              <a:rPr lang="en-US" baseline="30000" dirty="0"/>
              <a:t>rd</a:t>
            </a:r>
            <a:r>
              <a:rPr lang="en-US" dirty="0"/>
              <a:t> degree or full thickness burn.</a:t>
            </a:r>
            <a:r>
              <a:rPr lang="en-US" baseline="0" dirty="0"/>
              <a:t> Skin appears charred, black, or brown, also cherry red, damaged tissue underneath the skin may be visible, and appear white. Surrounding burns may include 2</a:t>
            </a:r>
            <a:r>
              <a:rPr lang="en-US" baseline="30000" dirty="0"/>
              <a:t>nd</a:t>
            </a:r>
            <a:r>
              <a:rPr lang="en-US" baseline="0" dirty="0"/>
              <a:t>, and 1</a:t>
            </a:r>
            <a:r>
              <a:rPr lang="en-US" baseline="30000" dirty="0"/>
              <a:t>st</a:t>
            </a:r>
            <a:r>
              <a:rPr lang="en-US" baseline="0" dirty="0"/>
              <a:t> degree burns. </a:t>
            </a:r>
          </a:p>
          <a:p>
            <a:pPr marL="171450" indent="-171450">
              <a:buFontTx/>
              <a:buChar char="-"/>
            </a:pPr>
            <a:r>
              <a:rPr lang="en-US" baseline="0" dirty="0"/>
              <a:t>Pain levels may vary, dependent on if the nerves endings were damaged, or not. Undamaged nerves are painful, while damaged is painless. Regardless, if painful or not, 3</a:t>
            </a:r>
            <a:r>
              <a:rPr lang="en-US" baseline="30000" dirty="0"/>
              <a:t>rd</a:t>
            </a:r>
            <a:r>
              <a:rPr lang="en-US" baseline="0" dirty="0"/>
              <a:t> degree burns should be treated the same. </a:t>
            </a:r>
          </a:p>
          <a:p>
            <a:pPr marL="171450" indent="-171450">
              <a:buFontTx/>
              <a:buChar char="-"/>
            </a:pPr>
            <a:r>
              <a:rPr lang="en-US" baseline="0" dirty="0"/>
              <a:t>Similar to 2</a:t>
            </a:r>
            <a:r>
              <a:rPr lang="en-US" baseline="30000" dirty="0"/>
              <a:t>nd</a:t>
            </a:r>
            <a:r>
              <a:rPr lang="en-US" baseline="0" dirty="0"/>
              <a:t> degree burns, if a large portion of the body is affected 20 percent or greater. Using cool water may increase the likelihood of hypothermia. </a:t>
            </a:r>
          </a:p>
          <a:p>
            <a:pPr marL="171450" indent="-171450">
              <a:buFontTx/>
              <a:buChar char="-"/>
            </a:pPr>
            <a:r>
              <a:rPr lang="en-US" baseline="0" dirty="0"/>
              <a:t>3</a:t>
            </a:r>
            <a:r>
              <a:rPr lang="en-US" baseline="30000" dirty="0"/>
              <a:t>rd</a:t>
            </a:r>
            <a:r>
              <a:rPr lang="en-US" baseline="0" dirty="0"/>
              <a:t> degree burns will need help in healing, and will need emergency treatment. Call, or provide transport to Emergency Department ,regardless of the amount of skin damaged. </a:t>
            </a:r>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5</a:t>
            </a:fld>
            <a:endParaRPr lang="en-US" dirty="0"/>
          </a:p>
        </p:txBody>
      </p:sp>
    </p:spTree>
    <p:extLst>
      <p:ext uri="{BB962C8B-B14F-4D97-AF65-F5344CB8AC3E}">
        <p14:creationId xmlns:p14="http://schemas.microsoft.com/office/powerpoint/2010/main" val="2490305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Burns: thermal versus chemical</a:t>
            </a:r>
          </a:p>
          <a:p>
            <a:r>
              <a:rPr lang="en-US" dirty="0"/>
              <a:t>With thermal burns</a:t>
            </a:r>
            <a:r>
              <a:rPr lang="en-US" baseline="0" dirty="0"/>
              <a:t> – Stopping the burn involves removing the affected skin from the causing agent. </a:t>
            </a:r>
          </a:p>
          <a:p>
            <a:r>
              <a:rPr lang="en-US" baseline="0" dirty="0"/>
              <a:t>With chemical burns – Stopping the burn involves removing the causing agent, from the affected skin.  Chemical burns continue to burn until it is removed from skin. </a:t>
            </a:r>
          </a:p>
          <a:p>
            <a:r>
              <a:rPr lang="en-US" baseline="0" dirty="0"/>
              <a:t>Because chemical burns are more of a workplace hazard, be aware of the chemical you are working with or around, and refer to the Safety Data Sheet, or manufacturers instructions on first-aid treatment. </a:t>
            </a:r>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6</a:t>
            </a:fld>
            <a:endParaRPr lang="en-US" dirty="0"/>
          </a:p>
        </p:txBody>
      </p:sp>
    </p:spTree>
    <p:extLst>
      <p:ext uri="{BB962C8B-B14F-4D97-AF65-F5344CB8AC3E}">
        <p14:creationId xmlns:p14="http://schemas.microsoft.com/office/powerpoint/2010/main" val="1196349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Sprains are injury's to the connections that join bones</a:t>
            </a:r>
            <a:r>
              <a:rPr lang="en-US" baseline="0" dirty="0"/>
              <a:t> together.</a:t>
            </a:r>
            <a:endParaRPr lang="en-US" dirty="0"/>
          </a:p>
          <a:p>
            <a:pPr marL="171450" indent="-171450">
              <a:buFontTx/>
              <a:buChar char="-"/>
            </a:pPr>
            <a:r>
              <a:rPr lang="en-US" dirty="0"/>
              <a:t>The most affected joints include</a:t>
            </a:r>
            <a:r>
              <a:rPr lang="en-US" baseline="0" dirty="0"/>
              <a:t> the ankle, knee, wrist and fingers.</a:t>
            </a:r>
          </a:p>
          <a:p>
            <a:pPr marL="0" indent="0">
              <a:buFontTx/>
              <a:buNone/>
            </a:pPr>
            <a:endParaRPr lang="en-US" baseline="0"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7</a:t>
            </a:fld>
            <a:endParaRPr lang="en-US" dirty="0"/>
          </a:p>
        </p:txBody>
      </p:sp>
    </p:spTree>
    <p:extLst>
      <p:ext uri="{BB962C8B-B14F-4D97-AF65-F5344CB8AC3E}">
        <p14:creationId xmlns:p14="http://schemas.microsoft.com/office/powerpoint/2010/main" val="4244286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a:t>
            </a:r>
            <a:r>
              <a:rPr lang="en-US" baseline="0" dirty="0"/>
              <a:t> the difficulty of determining between sprains, dislocations, or fractures, you will need to use you best judgment to render aide. Regardless if it looks and feels serious, then it should be treated in a serious manner. </a:t>
            </a:r>
          </a:p>
          <a:p>
            <a:endParaRPr lang="en-US" baseline="0" dirty="0"/>
          </a:p>
          <a:p>
            <a:r>
              <a:rPr lang="en-US" baseline="0" dirty="0"/>
              <a:t>If you apply a cold compress – apply the pack in short durations, 15-20 minutes followed by an equal amount away from cold. Cold takes away pain and reduces swelling, but too long of a duration and it reverse the affects and increase swelling and increases pain.</a:t>
            </a:r>
          </a:p>
          <a:p>
            <a:r>
              <a:rPr lang="en-US" baseline="0" dirty="0"/>
              <a:t>	                        - Remember to utilize a protective layer between the cold pack and skin.</a:t>
            </a:r>
          </a:p>
          <a:p>
            <a:endParaRPr lang="en-US" baseline="0" dirty="0"/>
          </a:p>
          <a:p>
            <a:r>
              <a:rPr lang="en-US" baseline="0" dirty="0"/>
              <a:t>If applying a splint- remember to apply the body part in the position you found it. The primary reason for splinting the area is to immobilize it. Remember to not only immobilize the affected area, but also the areas above and below. If the limb is found in an unnatural position, you are most likely dealing with something other than a sprain. Activate emergency procedures. </a:t>
            </a:r>
          </a:p>
          <a:p>
            <a:r>
              <a:rPr lang="en-US" baseline="0" dirty="0"/>
              <a:t>	      - Avoid constricting blood flow if applying splint, remember to apply snug not tight. </a:t>
            </a:r>
          </a:p>
          <a:p>
            <a:r>
              <a:rPr lang="en-US" baseline="0" dirty="0"/>
              <a:t>	      - Provide padding between the limb and the splint to increase comfort. </a:t>
            </a:r>
          </a:p>
          <a:p>
            <a:endParaRPr lang="en-US" baseline="0" dirty="0"/>
          </a:p>
          <a:p>
            <a:r>
              <a:rPr lang="en-US" baseline="0" dirty="0"/>
              <a:t>Elevating an injury reduces swelling. Remember to consider elevating a splinted injury, and also applying a cold back.</a:t>
            </a:r>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8</a:t>
            </a:fld>
            <a:endParaRPr lang="en-US" dirty="0"/>
          </a:p>
        </p:txBody>
      </p:sp>
    </p:spTree>
    <p:extLst>
      <p:ext uri="{BB962C8B-B14F-4D97-AF65-F5344CB8AC3E}">
        <p14:creationId xmlns:p14="http://schemas.microsoft.com/office/powerpoint/2010/main" val="2838688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Strains are the stretching</a:t>
            </a:r>
            <a:r>
              <a:rPr lang="en-US" baseline="0" dirty="0"/>
              <a:t> or tearing of muscles or tendons.</a:t>
            </a:r>
            <a:endParaRPr lang="en-US" dirty="0"/>
          </a:p>
          <a:p>
            <a:r>
              <a:rPr lang="en-US" dirty="0"/>
              <a:t>-The</a:t>
            </a:r>
            <a:r>
              <a:rPr lang="en-US" baseline="0" dirty="0"/>
              <a:t> muscles groups most commonly affected from strains are the neck, back, thigh, and calf. </a:t>
            </a:r>
          </a:p>
          <a:p>
            <a:r>
              <a:rPr lang="en-US" baseline="0" dirty="0"/>
              <a:t>-Strains generally do not cause the amount of intense pain that comes with fractures, dislocations, and sprains.</a:t>
            </a:r>
          </a:p>
          <a:p>
            <a:endParaRPr lang="en-US" baseline="0" dirty="0"/>
          </a:p>
          <a:p>
            <a:r>
              <a:rPr lang="en-US" baseline="0" dirty="0"/>
              <a:t>Applying a cold pack in short durations tricks the body into thinking it is loosing heat. The body will prevent heat loss by constricting blood vessels. This will in turn limit the accumulation of fluids to body tissue of the affected site, and that’s how cold packs help with swelling.  </a:t>
            </a:r>
          </a:p>
          <a:p>
            <a:endParaRPr lang="en-US" baseline="0" dirty="0"/>
          </a:p>
          <a:p>
            <a:r>
              <a:rPr lang="en-US" baseline="0" dirty="0"/>
              <a:t>Applying a heat pad should come secondary to cold, or after some time has passed since the injury has occurred. Not all strains require heat. Similar to cold packs, heat should be used in short durations, 15-30 minutes. </a:t>
            </a:r>
          </a:p>
          <a:p>
            <a:r>
              <a:rPr lang="en-US" baseline="0" dirty="0"/>
              <a:t>	- Heat promotes muscle relaxation, and can be used dilate the blood vessels, and increase oxygen, nutrients, and removal of waste product becomes faster. Using heat in longer periods will have a counter effect, similar to applying cold for too long. </a:t>
            </a:r>
          </a:p>
          <a:p>
            <a:r>
              <a:rPr lang="en-US" baseline="0" dirty="0"/>
              <a:t>	</a:t>
            </a:r>
          </a:p>
          <a:p>
            <a:endParaRPr lang="en-US" baseline="0" dirty="0"/>
          </a:p>
          <a:p>
            <a:r>
              <a:rPr lang="en-US" baseline="0" dirty="0"/>
              <a:t>When using hot or cold packs, consider the age of the injured, the location of injury, the possible impairment of sensation, and individual tolerance to temperature change.  </a:t>
            </a:r>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9</a:t>
            </a:fld>
            <a:endParaRPr lang="en-US" dirty="0"/>
          </a:p>
        </p:txBody>
      </p:sp>
    </p:spTree>
    <p:extLst>
      <p:ext uri="{BB962C8B-B14F-4D97-AF65-F5344CB8AC3E}">
        <p14:creationId xmlns:p14="http://schemas.microsoft.com/office/powerpoint/2010/main" val="4127480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Honeybees, bumblebees,</a:t>
            </a:r>
            <a:r>
              <a:rPr lang="en-US" baseline="0" dirty="0"/>
              <a:t> wasps, yellow jackets, and hornets are the typical type of stings we are mostly concerned about in this lesson. With each of these stings, you must consider an allergic reaction. Almost all insect venom has the ability to cause an allergic reaction, and monitoring the body's response to the venom becomes important. </a:t>
            </a:r>
          </a:p>
          <a:p>
            <a:r>
              <a:rPr lang="en-US" baseline="0" dirty="0"/>
              <a:t>A typical non allergic reaction includes localized pain , redness, and itching lasting 1 to 2 days. The body may not respond so well to the venom and experience what is known a anaphylaxis, or severe allergic reaction. If the person stung experiences symptoms other than a local reaction, such as: sneezing, hives, severe itching, swelling under the skin, patches of reddening skin, and, or, disorientation, a severe allergic reaction is most likely taking place. If this is the situation, you will need to enact the Emergency Response Procedures. </a:t>
            </a:r>
          </a:p>
          <a:p>
            <a:endParaRPr lang="en-US" baseline="0" dirty="0"/>
          </a:p>
          <a:p>
            <a:r>
              <a:rPr lang="en-US" baseline="0" dirty="0"/>
              <a:t>With honeybees it is imperative to remove the stinger and venom sac correctly, which we will cover in the next slide.</a:t>
            </a:r>
          </a:p>
          <a:p>
            <a:r>
              <a:rPr lang="en-US" baseline="0" dirty="0"/>
              <a:t>Bumblebees, wasps, yellow jackets, and hornets can sting multiple times, especially hornets. Careful consideration should be taken between multiple stings, and severe allergic reaction. Being stung three or four times may appear as allergic reaction, but instead is just multiple local reactions. Monitor the sting sights, if an allergic reaction does not occur within 30 minutes, chances are good, no reaction will occur. If a reaction does occur, activate the emergency response procedures. Most fatalities occur within the first 2 hours of an anaphylactic reaction.</a:t>
            </a:r>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10</a:t>
            </a:fld>
            <a:endParaRPr lang="en-US" dirty="0"/>
          </a:p>
        </p:txBody>
      </p:sp>
    </p:spTree>
    <p:extLst>
      <p:ext uri="{BB962C8B-B14F-4D97-AF65-F5344CB8AC3E}">
        <p14:creationId xmlns:p14="http://schemas.microsoft.com/office/powerpoint/2010/main" val="13904394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ater3"/>
          <p:cNvSpPr/>
          <p:nvPr/>
        </p:nvSpPr>
        <p:spPr bwMode="gray">
          <a:xfrm>
            <a:off x="2552" y="5243129"/>
            <a:ext cx="12188952"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5" name="sky"/>
          <p:cNvSpPr/>
          <p:nvPr/>
        </p:nvSpPr>
        <p:spPr bwMode="white">
          <a:xfrm>
            <a:off x="2552" y="0"/>
            <a:ext cx="12188952"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pic>
        <p:nvPicPr>
          <p:cNvPr id="6" name="water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a:off x="-1425" y="5497897"/>
            <a:ext cx="12188952" cy="463209"/>
          </a:xfrm>
          <a:prstGeom prst="rect">
            <a:avLst/>
          </a:prstGeom>
          <a:noFill/>
          <a:ln>
            <a:noFill/>
          </a:ln>
        </p:spPr>
      </p:pic>
      <p:pic>
        <p:nvPicPr>
          <p:cNvPr id="7" name="water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221111"/>
            <a:ext cx="12188952" cy="268288"/>
          </a:xfrm>
          <a:prstGeom prst="rect">
            <a:avLst/>
          </a:prstGeom>
          <a:noFill/>
          <a:ln>
            <a:noFill/>
          </a:ln>
        </p:spPr>
      </p:pic>
      <p:sp>
        <p:nvSpPr>
          <p:cNvPr id="8" name="Rectangle 7"/>
          <p:cNvSpPr/>
          <p:nvPr/>
        </p:nvSpPr>
        <p:spPr>
          <a:xfrm>
            <a:off x="-1425" y="5961106"/>
            <a:ext cx="12188952"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ctrTitle"/>
          </p:nvPr>
        </p:nvSpPr>
        <p:spPr>
          <a:xfrm>
            <a:off x="1305872" y="1309047"/>
            <a:ext cx="9602789" cy="26670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305872" y="4038600"/>
            <a:ext cx="9601200" cy="990600"/>
          </a:xfrm>
        </p:spPr>
        <p:txBody>
          <a:bodyPr>
            <a:normAutofit/>
          </a:bodyPr>
          <a:lstStyle>
            <a:lvl1pPr marL="0" indent="0" algn="ctr">
              <a:spcBef>
                <a:spcPts val="0"/>
              </a:spcBef>
              <a:buNone/>
              <a:defRPr sz="1800" cap="all" baseline="0">
                <a:solidFill>
                  <a:schemeClr val="accent2">
                    <a:lumMod val="7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294236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5F4E5243-F52A-4D37-9694-EB26C6C31910}" type="datetime1">
              <a:rPr lang="en-US"/>
              <a:t>6/14/2023</a:t>
            </a:fld>
            <a:endParaRPr dirty="0"/>
          </a:p>
        </p:txBody>
      </p:sp>
      <p:sp>
        <p:nvSpPr>
          <p:cNvPr id="6" name="Slide Number Placeholder 5"/>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353625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4403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4403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3A77B6E1-634A-48DC-9E8B-D894023267EF}" type="datetime1">
              <a:rPr lang="en-US"/>
              <a:t>6/14/2023</a:t>
            </a:fld>
            <a:endParaRPr dirty="0"/>
          </a:p>
        </p:txBody>
      </p:sp>
      <p:sp>
        <p:nvSpPr>
          <p:cNvPr id="6" name="Slide Number Placeholder 5"/>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135865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7B2D3E9E-A95C-48F2-B4BF-A71542E0BE9A}" type="datetime1">
              <a:rPr lang="en-US"/>
              <a:t>6/14/2023</a:t>
            </a:fld>
            <a:endParaRPr dirty="0"/>
          </a:p>
        </p:txBody>
      </p:sp>
      <p:sp>
        <p:nvSpPr>
          <p:cNvPr id="6" name="Slide Number Placeholder 5"/>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340508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dirty="0"/>
          </a:p>
        </p:txBody>
      </p:sp>
      <p:sp>
        <p:nvSpPr>
          <p:cNvPr id="2" name="Title 1"/>
          <p:cNvSpPr>
            <a:spLocks noGrp="1"/>
          </p:cNvSpPr>
          <p:nvPr>
            <p:ph type="title"/>
          </p:nvPr>
        </p:nvSpPr>
        <p:spPr>
          <a:xfrm>
            <a:off x="1293813" y="1309047"/>
            <a:ext cx="9601252" cy="2667000"/>
          </a:xfrm>
        </p:spPr>
        <p:txBody>
          <a:bodyPr anchor="b">
            <a:normAutofit/>
          </a:bodyPr>
          <a:lstStyle>
            <a:lvl1pPr algn="ctr">
              <a:defRPr sz="6000" b="0"/>
            </a:lvl1pPr>
          </a:lstStyle>
          <a:p>
            <a:r>
              <a:rPr lang="en-US"/>
              <a:t>Click to edit Master title style</a:t>
            </a:r>
            <a:endParaRPr/>
          </a:p>
        </p:txBody>
      </p:sp>
      <p:sp>
        <p:nvSpPr>
          <p:cNvPr id="3" name="Text Placeholder 2"/>
          <p:cNvSpPr>
            <a:spLocks noGrp="1"/>
          </p:cNvSpPr>
          <p:nvPr>
            <p:ph type="body" idx="1"/>
          </p:nvPr>
        </p:nvSpPr>
        <p:spPr>
          <a:xfrm>
            <a:off x="1293813" y="4038600"/>
            <a:ext cx="96012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A50F84E2-2D7A-43CF-AC90-352A289A783A}" type="datetime1">
              <a:rPr lang="en-US"/>
              <a:t>6/14/2023</a:t>
            </a:fld>
            <a:endParaRPr dirty="0"/>
          </a:p>
        </p:txBody>
      </p:sp>
      <p:sp>
        <p:nvSpPr>
          <p:cNvPr id="6" name="Slide Number Placeholder 5"/>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304355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Content Placeholder 3"/>
          <p:cNvSpPr>
            <a:spLocks noGrp="1"/>
          </p:cNvSpPr>
          <p:nvPr>
            <p:ph sz="half" idx="2"/>
          </p:nvPr>
        </p:nvSpPr>
        <p:spPr>
          <a:xfrm>
            <a:off x="627888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34112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F12952B5-7A2F-4CC8-B7CE-9234E21C2837}" type="datetime1">
              <a:rPr lang="en-US"/>
              <a:t>6/14/2023</a:t>
            </a:fld>
            <a:endParaRPr dirty="0"/>
          </a:p>
        </p:txBody>
      </p:sp>
      <p:sp>
        <p:nvSpPr>
          <p:cNvPr id="7" name="Slide Number Placeholder 6"/>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424937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4112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7888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7" name="Date Placeholder 6"/>
          <p:cNvSpPr>
            <a:spLocks noGrp="1"/>
          </p:cNvSpPr>
          <p:nvPr>
            <p:ph type="dt" sz="half" idx="10"/>
          </p:nvPr>
        </p:nvSpPr>
        <p:spPr/>
        <p:txBody>
          <a:bodyPr/>
          <a:lstStyle/>
          <a:p>
            <a:fld id="{CE1DA07A-9201-4B4B-BAF2-015AFA30F520}" type="datetime1">
              <a:rPr lang="en-US"/>
              <a:t>6/14/2023</a:t>
            </a:fld>
            <a:endParaRPr dirty="0"/>
          </a:p>
        </p:txBody>
      </p:sp>
      <p:sp>
        <p:nvSpPr>
          <p:cNvPr id="9" name="Slide Number Placeholder 8"/>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107237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endParaRPr dirty="0"/>
          </a:p>
        </p:txBody>
      </p:sp>
      <p:sp>
        <p:nvSpPr>
          <p:cNvPr id="3" name="Date Placeholder 2"/>
          <p:cNvSpPr>
            <a:spLocks noGrp="1"/>
          </p:cNvSpPr>
          <p:nvPr>
            <p:ph type="dt" sz="half" idx="10"/>
          </p:nvPr>
        </p:nvSpPr>
        <p:spPr/>
        <p:txBody>
          <a:bodyPr/>
          <a:lstStyle/>
          <a:p>
            <a:fld id="{73D7E00A-486F-4252-8B1D-E32645521F49}" type="datetime1">
              <a:rPr lang="en-US"/>
              <a:t>6/14/2023</a:t>
            </a:fld>
            <a:endParaRPr dirty="0"/>
          </a:p>
        </p:txBody>
      </p:sp>
      <p:sp>
        <p:nvSpPr>
          <p:cNvPr id="5" name="Slide Number Placeholder 4"/>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36818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dirty="0"/>
          </a:p>
        </p:txBody>
      </p:sp>
      <p:sp>
        <p:nvSpPr>
          <p:cNvPr id="3" name="Footer Placeholder 2"/>
          <p:cNvSpPr>
            <a:spLocks noGrp="1"/>
          </p:cNvSpPr>
          <p:nvPr>
            <p:ph type="ftr" sz="quarter" idx="11"/>
          </p:nvPr>
        </p:nvSpPr>
        <p:spPr/>
        <p:txBody>
          <a:bodyPr/>
          <a:lstStyle/>
          <a:p>
            <a:r>
              <a:rPr lang="en-US" dirty="0"/>
              <a:t>Add a footer</a:t>
            </a:r>
            <a:endParaRPr dirty="0"/>
          </a:p>
        </p:txBody>
      </p:sp>
      <p:sp>
        <p:nvSpPr>
          <p:cNvPr id="2" name="Date Placeholder 1"/>
          <p:cNvSpPr>
            <a:spLocks noGrp="1"/>
          </p:cNvSpPr>
          <p:nvPr>
            <p:ph type="dt" sz="half" idx="10"/>
          </p:nvPr>
        </p:nvSpPr>
        <p:spPr/>
        <p:txBody>
          <a:bodyPr/>
          <a:lstStyle/>
          <a:p>
            <a:fld id="{8DDF5F92-E675-4B36-9A60-69A962A68675}" type="datetime1">
              <a:rPr lang="en-US"/>
              <a:t>6/14/2023</a:t>
            </a:fld>
            <a:endParaRPr dirty="0"/>
          </a:p>
        </p:txBody>
      </p:sp>
      <p:sp>
        <p:nvSpPr>
          <p:cNvPr id="4" name="Slide Number Placeholder 3"/>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49226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200" b="0"/>
            </a:lvl1pPr>
          </a:lstStyle>
          <a:p>
            <a:r>
              <a:rPr lang="en-US"/>
              <a:t>Click to edit Master title style</a:t>
            </a:r>
            <a:endParaRPr/>
          </a:p>
        </p:txBody>
      </p:sp>
      <p:sp>
        <p:nvSpPr>
          <p:cNvPr id="3" name="Content Placeholder 2"/>
          <p:cNvSpPr>
            <a:spLocks noGrp="1"/>
          </p:cNvSpPr>
          <p:nvPr>
            <p:ph idx="1"/>
          </p:nvPr>
        </p:nvSpPr>
        <p:spPr>
          <a:xfrm>
            <a:off x="760413" y="685800"/>
            <a:ext cx="68580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AF6E2C9B-5FA2-460D-9BE7-B0812FC2A6FF}" type="datetime1">
              <a:rPr lang="en-US"/>
              <a:t>6/14/2023</a:t>
            </a:fld>
            <a:endParaRPr dirty="0"/>
          </a:p>
        </p:txBody>
      </p:sp>
      <p:sp>
        <p:nvSpPr>
          <p:cNvPr id="7" name="Slide Number Placeholder 6"/>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148389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760413" y="685800"/>
            <a:ext cx="68580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1D374940-A916-4C8B-9648-02A2D3898F9E}" type="datetime1">
              <a:rPr lang="en-US"/>
              <a:t>6/14/2023</a:t>
            </a:fld>
            <a:endParaRPr dirty="0"/>
          </a:p>
        </p:txBody>
      </p:sp>
      <p:sp>
        <p:nvSpPr>
          <p:cNvPr id="7" name="Slide Number Placeholder 6"/>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421661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dirty="0"/>
          </a:p>
        </p:txBody>
      </p:sp>
      <p:sp>
        <p:nvSpPr>
          <p:cNvPr id="8" name="water3"/>
          <p:cNvSpPr/>
          <p:nvPr/>
        </p:nvSpPr>
        <p:spPr bwMode="gray">
          <a:xfrm>
            <a:off x="2552" y="6064101"/>
            <a:ext cx="12188952"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pic>
        <p:nvPicPr>
          <p:cNvPr id="9" name="water2"/>
          <p:cNvPicPr>
            <a:picLocks noChangeAspect="1"/>
          </p:cNvPicPr>
          <p:nvPr/>
        </p:nvPicPr>
        <p:blipFill rotWithShape="1">
          <a:blip r:embed="rId13" cstate="print">
            <a:extLst>
              <a:ext uri="{28A0092B-C50C-407E-A947-70E740481C1C}">
                <a14:useLocalDpi xmlns:a14="http://schemas.microsoft.com/office/drawing/2010/main" val="0"/>
              </a:ext>
            </a:extLst>
          </a:blip>
          <a:srcRect l="2674" r="9901"/>
          <a:stretch/>
        </p:blipFill>
        <p:spPr bwMode="white">
          <a:xfrm>
            <a:off x="-1425" y="6256181"/>
            <a:ext cx="12188952" cy="463209"/>
          </a:xfrm>
          <a:prstGeom prst="rect">
            <a:avLst/>
          </a:prstGeom>
          <a:noFill/>
          <a:ln>
            <a:noFill/>
          </a:ln>
        </p:spPr>
      </p:pic>
      <p:pic>
        <p:nvPicPr>
          <p:cNvPr id="10" name="water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979395"/>
            <a:ext cx="12188952" cy="268288"/>
          </a:xfrm>
          <a:prstGeom prst="rect">
            <a:avLst/>
          </a:prstGeom>
          <a:noFill/>
          <a:ln>
            <a:noFill/>
          </a:ln>
        </p:spPr>
      </p:pic>
      <p:sp>
        <p:nvSpPr>
          <p:cNvPr id="2" name="Title Placeholder 1"/>
          <p:cNvSpPr>
            <a:spLocks noGrp="1"/>
          </p:cNvSpPr>
          <p:nvPr>
            <p:ph type="title"/>
          </p:nvPr>
        </p:nvSpPr>
        <p:spPr>
          <a:xfrm>
            <a:off x="1341120" y="265176"/>
            <a:ext cx="9509759"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572768"/>
            <a:ext cx="9509760" cy="41422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1100" cap="all" baseline="0">
                <a:solidFill>
                  <a:schemeClr val="tx1"/>
                </a:solidFill>
              </a:defRPr>
            </a:lvl1pPr>
          </a:lstStyle>
          <a:p>
            <a:r>
              <a:rPr lang="en-US" dirty="0"/>
              <a:t>Add a footer</a:t>
            </a:r>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l">
              <a:defRPr sz="1100" cap="all" baseline="0">
                <a:solidFill>
                  <a:schemeClr val="tx1"/>
                </a:solidFill>
              </a:defRPr>
            </a:lvl1pPr>
          </a:lstStyle>
          <a:p>
            <a:fld id="{5586B75A-687E-405C-8A0B-8D00578BA2C3}" type="datetime1">
              <a:rPr lang="en-US" smtClean="0"/>
              <a:pPr/>
              <a:t>6/14/2023</a:t>
            </a:fld>
            <a:endParaRPr lang="en-US" dirty="0"/>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1100" cap="all" baseline="0">
                <a:solidFill>
                  <a:schemeClr val="tx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Wellness Wednesday  Summer Safety Basics </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50390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Stings </a:t>
            </a:r>
          </a:p>
        </p:txBody>
      </p:sp>
      <p:sp>
        <p:nvSpPr>
          <p:cNvPr id="3" name="Content Placeholder 2"/>
          <p:cNvSpPr>
            <a:spLocks noGrp="1"/>
          </p:cNvSpPr>
          <p:nvPr>
            <p:ph idx="1"/>
          </p:nvPr>
        </p:nvSpPr>
        <p:spPr/>
        <p:txBody>
          <a:bodyPr>
            <a:normAutofit/>
          </a:bodyPr>
          <a:lstStyle/>
          <a:p>
            <a:r>
              <a:rPr lang="en-US" dirty="0">
                <a:solidFill>
                  <a:schemeClr val="tx1"/>
                </a:solidFill>
              </a:rPr>
              <a:t>Honeybees</a:t>
            </a:r>
          </a:p>
          <a:p>
            <a:pPr lvl="1"/>
            <a:r>
              <a:rPr lang="en-US" dirty="0"/>
              <a:t>One and done </a:t>
            </a:r>
          </a:p>
          <a:p>
            <a:pPr lvl="1"/>
            <a:r>
              <a:rPr lang="en-US" dirty="0"/>
              <a:t>Remove the stinger! (Correctly)</a:t>
            </a:r>
          </a:p>
          <a:p>
            <a:pPr lvl="1"/>
            <a:endParaRPr lang="en-US" dirty="0"/>
          </a:p>
          <a:p>
            <a:pPr marL="320040" lvl="1" indent="0">
              <a:buNone/>
            </a:pPr>
            <a:endParaRPr lang="en-US" dirty="0"/>
          </a:p>
          <a:p>
            <a:r>
              <a:rPr lang="en-US" dirty="0">
                <a:solidFill>
                  <a:srgbClr val="00B050"/>
                </a:solidFill>
              </a:rPr>
              <a:t>Bumblebees</a:t>
            </a:r>
            <a:r>
              <a:rPr lang="en-US" dirty="0"/>
              <a:t>, </a:t>
            </a:r>
            <a:r>
              <a:rPr lang="en-US" dirty="0">
                <a:solidFill>
                  <a:srgbClr val="FFFF00"/>
                </a:solidFill>
              </a:rPr>
              <a:t>Wasps</a:t>
            </a:r>
            <a:r>
              <a:rPr lang="en-US" dirty="0"/>
              <a:t>, </a:t>
            </a:r>
            <a:r>
              <a:rPr lang="en-US" dirty="0">
                <a:solidFill>
                  <a:schemeClr val="accent5">
                    <a:lumMod val="60000"/>
                    <a:lumOff val="40000"/>
                  </a:schemeClr>
                </a:solidFill>
              </a:rPr>
              <a:t>Yellow Jackets</a:t>
            </a:r>
            <a:r>
              <a:rPr lang="en-US" dirty="0"/>
              <a:t>, and </a:t>
            </a:r>
            <a:r>
              <a:rPr lang="en-US" dirty="0">
                <a:solidFill>
                  <a:srgbClr val="FF0000"/>
                </a:solidFill>
              </a:rPr>
              <a:t>Hornets.</a:t>
            </a:r>
          </a:p>
          <a:p>
            <a:pPr lvl="1"/>
            <a:r>
              <a:rPr lang="en-US" dirty="0"/>
              <a:t>Stings multiple times</a:t>
            </a:r>
          </a:p>
          <a:p>
            <a:pPr lvl="1"/>
            <a:r>
              <a:rPr lang="en-US" dirty="0"/>
              <a:t>As listed above: least aggressive to more aggressive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19" y="265176"/>
            <a:ext cx="5257761" cy="2959078"/>
          </a:xfrm>
          <a:prstGeom prst="rect">
            <a:avLst/>
          </a:prstGeom>
        </p:spPr>
      </p:pic>
    </p:spTree>
    <p:extLst>
      <p:ext uri="{BB962C8B-B14F-4D97-AF65-F5344CB8AC3E}">
        <p14:creationId xmlns:p14="http://schemas.microsoft.com/office/powerpoint/2010/main" val="137269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Stings and Stinger removal</a:t>
            </a:r>
          </a:p>
        </p:txBody>
      </p:sp>
      <p:sp>
        <p:nvSpPr>
          <p:cNvPr id="3" name="Content Placeholder 2"/>
          <p:cNvSpPr>
            <a:spLocks noGrp="1"/>
          </p:cNvSpPr>
          <p:nvPr>
            <p:ph idx="1"/>
          </p:nvPr>
        </p:nvSpPr>
        <p:spPr>
          <a:xfrm>
            <a:off x="1341120" y="1839468"/>
            <a:ext cx="9509760" cy="4142232"/>
          </a:xfrm>
        </p:spPr>
        <p:txBody>
          <a:bodyPr/>
          <a:lstStyle/>
          <a:p>
            <a:r>
              <a:rPr lang="en-US" dirty="0"/>
              <a:t>If stinger and venom sac is still in place?</a:t>
            </a:r>
          </a:p>
          <a:p>
            <a:pPr lvl="1"/>
            <a:r>
              <a:rPr lang="en-US" dirty="0"/>
              <a:t>Do use a fingernail or rigid card in a scraping manner.</a:t>
            </a:r>
          </a:p>
          <a:p>
            <a:pPr lvl="1"/>
            <a:r>
              <a:rPr lang="en-US" dirty="0"/>
              <a:t>Do not use tweezers, or fingers in a pulling manner. </a:t>
            </a:r>
          </a:p>
          <a:p>
            <a:pPr lvl="1"/>
            <a:endParaRPr lang="en-US" dirty="0"/>
          </a:p>
          <a:p>
            <a:r>
              <a:rPr lang="en-US" dirty="0"/>
              <a:t>All Stings Treatment</a:t>
            </a:r>
          </a:p>
          <a:p>
            <a:pPr lvl="1"/>
            <a:r>
              <a:rPr lang="en-US" dirty="0"/>
              <a:t>Wash site with soap and water.</a:t>
            </a:r>
          </a:p>
          <a:p>
            <a:pPr lvl="1"/>
            <a:r>
              <a:rPr lang="en-US" dirty="0"/>
              <a:t>Apply cold pack to reduce pain and swelling.</a:t>
            </a:r>
          </a:p>
          <a:p>
            <a:pPr lvl="1"/>
            <a:r>
              <a:rPr lang="en-US" dirty="0"/>
              <a:t>Observe for anaphylactic reaction.</a:t>
            </a:r>
          </a:p>
          <a:p>
            <a:endParaRPr lang="en-US" dirty="0"/>
          </a:p>
          <a:p>
            <a:pPr lvl="1"/>
            <a:endParaRPr lang="en-US" dirty="0"/>
          </a:p>
          <a:p>
            <a:pPr lvl="1"/>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4004" y="2874463"/>
            <a:ext cx="5007996" cy="3983537"/>
          </a:xfrm>
          <a:prstGeom prst="rect">
            <a:avLst/>
          </a:prstGeom>
        </p:spPr>
      </p:pic>
    </p:spTree>
    <p:extLst>
      <p:ext uri="{BB962C8B-B14F-4D97-AF65-F5344CB8AC3E}">
        <p14:creationId xmlns:p14="http://schemas.microsoft.com/office/powerpoint/2010/main" val="332557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Jellyfish stings</a:t>
            </a:r>
          </a:p>
        </p:txBody>
      </p:sp>
      <p:sp>
        <p:nvSpPr>
          <p:cNvPr id="3" name="Content Placeholder 2"/>
          <p:cNvSpPr>
            <a:spLocks noGrp="1"/>
          </p:cNvSpPr>
          <p:nvPr>
            <p:ph idx="1"/>
          </p:nvPr>
        </p:nvSpPr>
        <p:spPr/>
        <p:txBody>
          <a:bodyPr/>
          <a:lstStyle/>
          <a:p>
            <a:r>
              <a:rPr lang="en-US" dirty="0"/>
              <a:t>Vary in intensity</a:t>
            </a:r>
          </a:p>
          <a:p>
            <a:pPr lvl="1"/>
            <a:r>
              <a:rPr lang="en-US" dirty="0"/>
              <a:t>Immediate pain.</a:t>
            </a:r>
          </a:p>
          <a:p>
            <a:pPr lvl="2"/>
            <a:r>
              <a:rPr lang="en-US" dirty="0"/>
              <a:t>Burn, prickling, stinging.</a:t>
            </a:r>
          </a:p>
          <a:p>
            <a:pPr lvl="2"/>
            <a:r>
              <a:rPr lang="en-US" dirty="0"/>
              <a:t>Throbbing pain that may radiate upwards if on limb.</a:t>
            </a:r>
          </a:p>
          <a:p>
            <a:pPr lvl="1"/>
            <a:r>
              <a:rPr lang="en-US" dirty="0"/>
              <a:t>Red, brown, or purplish track marks or “print”.</a:t>
            </a:r>
          </a:p>
          <a:p>
            <a:pPr lvl="1"/>
            <a:r>
              <a:rPr lang="en-US" dirty="0"/>
              <a:t>Irritated skin.</a:t>
            </a:r>
          </a:p>
          <a:p>
            <a:pPr lvl="2"/>
            <a:r>
              <a:rPr lang="en-US" dirty="0"/>
              <a:t>Itching or swelling.</a:t>
            </a:r>
          </a:p>
          <a:p>
            <a:pPr lvl="1"/>
            <a:r>
              <a:rPr lang="en-US" dirty="0"/>
              <a:t>Systemic illness.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3068" y="4002874"/>
            <a:ext cx="4298932" cy="2855126"/>
          </a:xfrm>
          <a:prstGeom prst="rect">
            <a:avLst/>
          </a:prstGeom>
        </p:spPr>
      </p:pic>
    </p:spTree>
    <p:extLst>
      <p:ext uri="{BB962C8B-B14F-4D97-AF65-F5344CB8AC3E}">
        <p14:creationId xmlns:p14="http://schemas.microsoft.com/office/powerpoint/2010/main" val="365517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Jellyfish stings treatment</a:t>
            </a:r>
          </a:p>
        </p:txBody>
      </p:sp>
      <p:sp>
        <p:nvSpPr>
          <p:cNvPr id="3" name="Content Placeholder 2"/>
          <p:cNvSpPr>
            <a:spLocks noGrp="1"/>
          </p:cNvSpPr>
          <p:nvPr>
            <p:ph idx="1"/>
          </p:nvPr>
        </p:nvSpPr>
        <p:spPr/>
        <p:txBody>
          <a:bodyPr/>
          <a:lstStyle/>
          <a:p>
            <a:r>
              <a:rPr lang="en-US" dirty="0"/>
              <a:t>Prevention</a:t>
            </a:r>
          </a:p>
          <a:p>
            <a:pPr lvl="1"/>
            <a:r>
              <a:rPr lang="en-US" dirty="0"/>
              <a:t>Protective layer</a:t>
            </a:r>
          </a:p>
          <a:p>
            <a:pPr lvl="1"/>
            <a:r>
              <a:rPr lang="en-US" dirty="0"/>
              <a:t>Talk to the Life Guard about conditions</a:t>
            </a:r>
          </a:p>
          <a:p>
            <a:pPr lvl="1"/>
            <a:r>
              <a:rPr lang="en-US" dirty="0"/>
              <a:t>Avoid jellyfish season</a:t>
            </a:r>
          </a:p>
          <a:p>
            <a:pPr lvl="1"/>
            <a:endParaRPr lang="en-US" dirty="0"/>
          </a:p>
          <a:p>
            <a:r>
              <a:rPr lang="en-US" dirty="0"/>
              <a:t>If it does happen</a:t>
            </a:r>
          </a:p>
          <a:p>
            <a:pPr lvl="1"/>
            <a:r>
              <a:rPr lang="en-US" dirty="0"/>
              <a:t>Remove stingers</a:t>
            </a:r>
          </a:p>
          <a:p>
            <a:pPr lvl="1"/>
            <a:r>
              <a:rPr lang="en-US" dirty="0"/>
              <a:t>Flush with vinegar, or isopropyl alcohol, or sea water.</a:t>
            </a:r>
          </a:p>
        </p:txBody>
      </p:sp>
    </p:spTree>
    <p:extLst>
      <p:ext uri="{BB962C8B-B14F-4D97-AF65-F5344CB8AC3E}">
        <p14:creationId xmlns:p14="http://schemas.microsoft.com/office/powerpoint/2010/main" val="407464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Bites</a:t>
            </a:r>
          </a:p>
        </p:txBody>
      </p:sp>
      <p:sp>
        <p:nvSpPr>
          <p:cNvPr id="3" name="Content Placeholder 2"/>
          <p:cNvSpPr>
            <a:spLocks noGrp="1"/>
          </p:cNvSpPr>
          <p:nvPr>
            <p:ph idx="1"/>
          </p:nvPr>
        </p:nvSpPr>
        <p:spPr/>
        <p:txBody>
          <a:bodyPr/>
          <a:lstStyle/>
          <a:p>
            <a:r>
              <a:rPr lang="en-US" dirty="0"/>
              <a:t>Spiders</a:t>
            </a:r>
          </a:p>
          <a:p>
            <a:pPr lvl="1"/>
            <a:r>
              <a:rPr lang="en-US" dirty="0"/>
              <a:t>Identification is key.</a:t>
            </a:r>
          </a:p>
          <a:p>
            <a:pPr lvl="1"/>
            <a:endParaRPr lang="en-US" dirty="0"/>
          </a:p>
          <a:p>
            <a:pPr marL="320040" lvl="1" indent="0">
              <a:buNone/>
            </a:pPr>
            <a:r>
              <a:rPr lang="en-US" dirty="0"/>
              <a:t>Black Widow – About 1” in length, black with a distinctive hourglass shape on the abdomen.</a:t>
            </a:r>
          </a:p>
          <a:p>
            <a:pPr marL="320040" lvl="1" indent="0">
              <a:buNone/>
            </a:pPr>
            <a:endParaRPr lang="en-US" dirty="0"/>
          </a:p>
          <a:p>
            <a:pPr marL="320040" lvl="1" indent="0">
              <a:buNone/>
            </a:pPr>
            <a:r>
              <a:rPr lang="en-US" dirty="0"/>
              <a:t>Brown recluse – Light brown, with a dark brown violin-shaped mark on its back. </a:t>
            </a:r>
          </a:p>
        </p:txBody>
      </p:sp>
    </p:spTree>
    <p:extLst>
      <p:ext uri="{BB962C8B-B14F-4D97-AF65-F5344CB8AC3E}">
        <p14:creationId xmlns:p14="http://schemas.microsoft.com/office/powerpoint/2010/main" val="391397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Spider Bite Symptoms</a:t>
            </a:r>
          </a:p>
        </p:txBody>
      </p:sp>
      <p:sp>
        <p:nvSpPr>
          <p:cNvPr id="3" name="Content Placeholder 2"/>
          <p:cNvSpPr>
            <a:spLocks noGrp="1"/>
          </p:cNvSpPr>
          <p:nvPr>
            <p:ph idx="1"/>
          </p:nvPr>
        </p:nvSpPr>
        <p:spPr/>
        <p:txBody>
          <a:bodyPr/>
          <a:lstStyle/>
          <a:p>
            <a:r>
              <a:rPr lang="en-US" dirty="0"/>
              <a:t>Black Widow – Swelling and dull pain at the injection site. </a:t>
            </a:r>
          </a:p>
          <a:p>
            <a:pPr lvl="1"/>
            <a:r>
              <a:rPr lang="en-US" dirty="0"/>
              <a:t>Nausea</a:t>
            </a:r>
          </a:p>
          <a:p>
            <a:pPr lvl="1"/>
            <a:r>
              <a:rPr lang="en-US" dirty="0"/>
              <a:t>Vomiting</a:t>
            </a:r>
          </a:p>
          <a:p>
            <a:pPr lvl="1"/>
            <a:r>
              <a:rPr lang="en-US" dirty="0"/>
              <a:t>Rigid or board like abdomen</a:t>
            </a:r>
          </a:p>
          <a:p>
            <a:pPr lvl="1"/>
            <a:r>
              <a:rPr lang="en-US" dirty="0"/>
              <a:t>Fever</a:t>
            </a:r>
          </a:p>
          <a:p>
            <a:pPr lvl="1"/>
            <a:r>
              <a:rPr lang="en-US" dirty="0"/>
              <a:t>Rash</a:t>
            </a:r>
          </a:p>
          <a:p>
            <a:pPr lvl="1"/>
            <a:r>
              <a:rPr lang="en-US" dirty="0"/>
              <a:t>Difficulty breathing and swallowing</a:t>
            </a:r>
          </a:p>
          <a:p>
            <a:pPr lvl="1"/>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2140" y="2172258"/>
            <a:ext cx="3350908" cy="2180801"/>
          </a:xfrm>
          <a:prstGeom prst="rect">
            <a:avLst/>
          </a:prstGeom>
        </p:spPr>
      </p:pic>
    </p:spTree>
    <p:extLst>
      <p:ext uri="{BB962C8B-B14F-4D97-AF65-F5344CB8AC3E}">
        <p14:creationId xmlns:p14="http://schemas.microsoft.com/office/powerpoint/2010/main" val="169285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Spider Bites Symptoms</a:t>
            </a:r>
          </a:p>
        </p:txBody>
      </p:sp>
      <p:sp>
        <p:nvSpPr>
          <p:cNvPr id="3" name="Content Placeholder 2"/>
          <p:cNvSpPr>
            <a:spLocks noGrp="1"/>
          </p:cNvSpPr>
          <p:nvPr>
            <p:ph idx="1"/>
          </p:nvPr>
        </p:nvSpPr>
        <p:spPr/>
        <p:txBody>
          <a:bodyPr/>
          <a:lstStyle/>
          <a:p>
            <a:r>
              <a:rPr lang="en-US" dirty="0"/>
              <a:t>Brown Recluse</a:t>
            </a:r>
          </a:p>
          <a:p>
            <a:pPr lvl="1"/>
            <a:r>
              <a:rPr lang="en-US" dirty="0"/>
              <a:t>Local tenderness</a:t>
            </a:r>
          </a:p>
          <a:p>
            <a:pPr lvl="1"/>
            <a:r>
              <a:rPr lang="en-US" dirty="0"/>
              <a:t>Redness at injection site</a:t>
            </a:r>
          </a:p>
          <a:p>
            <a:pPr lvl="1"/>
            <a:r>
              <a:rPr lang="en-US" dirty="0"/>
              <a:t>Swelling</a:t>
            </a:r>
          </a:p>
          <a:p>
            <a:pPr lvl="1"/>
            <a:r>
              <a:rPr lang="en-US" dirty="0"/>
              <a:t>Difficulty breathing</a:t>
            </a:r>
          </a:p>
          <a:p>
            <a:pPr lvl="1"/>
            <a:r>
              <a:rPr lang="en-US" dirty="0"/>
              <a:t>Difficulty swallowing</a:t>
            </a:r>
          </a:p>
          <a:p>
            <a:pPr lvl="1"/>
            <a:endParaRPr lang="en-US" dirty="0"/>
          </a:p>
        </p:txBody>
      </p:sp>
    </p:spTree>
    <p:extLst>
      <p:ext uri="{BB962C8B-B14F-4D97-AF65-F5344CB8AC3E}">
        <p14:creationId xmlns:p14="http://schemas.microsoft.com/office/powerpoint/2010/main" val="368241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Spider Bite Treatments</a:t>
            </a:r>
          </a:p>
        </p:txBody>
      </p:sp>
      <p:sp>
        <p:nvSpPr>
          <p:cNvPr id="3" name="Content Placeholder 2"/>
          <p:cNvSpPr>
            <a:spLocks noGrp="1"/>
          </p:cNvSpPr>
          <p:nvPr>
            <p:ph idx="1"/>
          </p:nvPr>
        </p:nvSpPr>
        <p:spPr/>
        <p:txBody>
          <a:bodyPr/>
          <a:lstStyle/>
          <a:p>
            <a:r>
              <a:rPr lang="en-US" dirty="0"/>
              <a:t>Wash the wound with soap and water</a:t>
            </a:r>
          </a:p>
          <a:p>
            <a:r>
              <a:rPr lang="en-US" dirty="0"/>
              <a:t>Apply a cold pack to the affected area</a:t>
            </a:r>
          </a:p>
          <a:p>
            <a:r>
              <a:rPr lang="en-US" dirty="0"/>
              <a:t>Activate Emergency Procedure if a severe reaction takes place. </a:t>
            </a:r>
          </a:p>
          <a:p>
            <a:pPr marL="45720" indent="0">
              <a:buNone/>
            </a:pPr>
            <a:endParaRPr lang="en-US" dirty="0"/>
          </a:p>
          <a:p>
            <a:pPr lvl="1"/>
            <a:r>
              <a:rPr lang="en-US" dirty="0"/>
              <a:t>Consider seeking medical attention if bitten by a Black Widow or Brown Recluse</a:t>
            </a:r>
          </a:p>
        </p:txBody>
      </p:sp>
    </p:spTree>
    <p:extLst>
      <p:ext uri="{BB962C8B-B14F-4D97-AF65-F5344CB8AC3E}">
        <p14:creationId xmlns:p14="http://schemas.microsoft.com/office/powerpoint/2010/main" val="113452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Bites</a:t>
            </a:r>
          </a:p>
        </p:txBody>
      </p:sp>
      <p:sp>
        <p:nvSpPr>
          <p:cNvPr id="3" name="Content Placeholder 2"/>
          <p:cNvSpPr>
            <a:spLocks noGrp="1"/>
          </p:cNvSpPr>
          <p:nvPr>
            <p:ph idx="1"/>
          </p:nvPr>
        </p:nvSpPr>
        <p:spPr/>
        <p:txBody>
          <a:bodyPr>
            <a:normAutofit fontScale="85000" lnSpcReduction="20000"/>
          </a:bodyPr>
          <a:lstStyle/>
          <a:p>
            <a:r>
              <a:rPr lang="en-US" dirty="0"/>
              <a:t>Snake Bites</a:t>
            </a:r>
          </a:p>
          <a:p>
            <a:pPr lvl="1"/>
            <a:r>
              <a:rPr lang="en-US" dirty="0"/>
              <a:t>Identity is crucial.</a:t>
            </a:r>
          </a:p>
          <a:p>
            <a:pPr lvl="1"/>
            <a:r>
              <a:rPr lang="en-US" dirty="0"/>
              <a:t>Most snake bites occur near the home.</a:t>
            </a:r>
          </a:p>
          <a:p>
            <a:pPr lvl="1"/>
            <a:r>
              <a:rPr lang="en-US" dirty="0"/>
              <a:t>Any unidentified snake bite should be considered poisonous.</a:t>
            </a:r>
          </a:p>
          <a:p>
            <a:endParaRPr lang="en-US" dirty="0"/>
          </a:p>
          <a:p>
            <a:r>
              <a:rPr lang="en-US" dirty="0"/>
              <a:t>Signs and Symptoms</a:t>
            </a:r>
          </a:p>
          <a:p>
            <a:pPr lvl="1"/>
            <a:r>
              <a:rPr lang="en-US" dirty="0"/>
              <a:t>Puncture marks</a:t>
            </a:r>
          </a:p>
          <a:p>
            <a:pPr lvl="1"/>
            <a:r>
              <a:rPr lang="en-US" dirty="0"/>
              <a:t>Pain and swelling</a:t>
            </a:r>
          </a:p>
          <a:p>
            <a:pPr lvl="1"/>
            <a:r>
              <a:rPr lang="en-US" dirty="0"/>
              <a:t>Rapid pulse</a:t>
            </a:r>
          </a:p>
          <a:p>
            <a:pPr lvl="1"/>
            <a:r>
              <a:rPr lang="en-US" dirty="0"/>
              <a:t>Nausea</a:t>
            </a:r>
          </a:p>
          <a:p>
            <a:pPr lvl="1"/>
            <a:r>
              <a:rPr lang="en-US" dirty="0"/>
              <a:t>Vomiting</a:t>
            </a:r>
          </a:p>
          <a:p>
            <a:pPr lvl="1"/>
            <a:r>
              <a:rPr lang="en-US" dirty="0"/>
              <a:t>Unconsciousness</a:t>
            </a:r>
          </a:p>
          <a:p>
            <a:pPr lvl="1"/>
            <a:r>
              <a:rPr lang="en-US" dirty="0"/>
              <a:t>Convulsions </a:t>
            </a:r>
          </a:p>
          <a:p>
            <a:pPr lvl="1"/>
            <a:endParaRPr lang="en-US" dirty="0"/>
          </a:p>
          <a:p>
            <a:pPr lvl="1"/>
            <a:endParaRPr lang="en-US" dirty="0"/>
          </a:p>
          <a:p>
            <a:pPr marL="320040" lvl="1" indent="0">
              <a:buNone/>
            </a:pPr>
            <a:endParaRPr lang="en-US" dirty="0"/>
          </a:p>
          <a:p>
            <a:pPr lvl="1"/>
            <a:endParaRPr lang="en-US" dirty="0"/>
          </a:p>
          <a:p>
            <a:pPr lvl="1"/>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7885" y="2767946"/>
            <a:ext cx="4885230" cy="3166510"/>
          </a:xfrm>
          <a:prstGeom prst="rect">
            <a:avLst/>
          </a:prstGeom>
        </p:spPr>
      </p:pic>
    </p:spTree>
    <p:extLst>
      <p:ext uri="{BB962C8B-B14F-4D97-AF65-F5344CB8AC3E}">
        <p14:creationId xmlns:p14="http://schemas.microsoft.com/office/powerpoint/2010/main" val="11830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Snake Bite Treatment</a:t>
            </a:r>
          </a:p>
        </p:txBody>
      </p:sp>
      <p:sp>
        <p:nvSpPr>
          <p:cNvPr id="3" name="Content Placeholder 2"/>
          <p:cNvSpPr>
            <a:spLocks noGrp="1"/>
          </p:cNvSpPr>
          <p:nvPr>
            <p:ph idx="1"/>
          </p:nvPr>
        </p:nvSpPr>
        <p:spPr/>
        <p:txBody>
          <a:bodyPr/>
          <a:lstStyle/>
          <a:p>
            <a:r>
              <a:rPr lang="en-US" dirty="0"/>
              <a:t>Wash the bite area with soap and water.</a:t>
            </a:r>
          </a:p>
          <a:p>
            <a:r>
              <a:rPr lang="en-US" dirty="0"/>
              <a:t>Immobilize the injured part.</a:t>
            </a:r>
          </a:p>
          <a:p>
            <a:r>
              <a:rPr lang="en-US" dirty="0"/>
              <a:t>Position the part below the level of the heart.</a:t>
            </a:r>
          </a:p>
          <a:p>
            <a:r>
              <a:rPr lang="en-US" dirty="0"/>
              <a:t>Remove rings or jewelry on the affected limb.</a:t>
            </a:r>
          </a:p>
          <a:p>
            <a:r>
              <a:rPr lang="en-US" dirty="0"/>
              <a:t>Activate Emergency Response.</a:t>
            </a:r>
          </a:p>
          <a:p>
            <a:r>
              <a:rPr lang="en-US" dirty="0"/>
              <a:t>Alert Responders of the snake’s last known location for potential identification. </a:t>
            </a:r>
          </a:p>
          <a:p>
            <a:endParaRPr lang="en-US" dirty="0"/>
          </a:p>
        </p:txBody>
      </p:sp>
    </p:spTree>
    <p:extLst>
      <p:ext uri="{BB962C8B-B14F-4D97-AF65-F5344CB8AC3E}">
        <p14:creationId xmlns:p14="http://schemas.microsoft.com/office/powerpoint/2010/main" val="117907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a:lstStyle/>
          <a:p>
            <a:r>
              <a:rPr lang="en-US" dirty="0"/>
              <a:t>Burns</a:t>
            </a:r>
          </a:p>
          <a:p>
            <a:pPr lvl="1"/>
            <a:r>
              <a:rPr lang="en-US" dirty="0"/>
              <a:t>1</a:t>
            </a:r>
            <a:r>
              <a:rPr lang="en-US" baseline="30000" dirty="0"/>
              <a:t>st</a:t>
            </a:r>
            <a:r>
              <a:rPr lang="en-US" dirty="0"/>
              <a:t>, 2</a:t>
            </a:r>
            <a:r>
              <a:rPr lang="en-US" baseline="30000" dirty="0"/>
              <a:t>nd</a:t>
            </a:r>
            <a:r>
              <a:rPr lang="en-US" dirty="0"/>
              <a:t>, and 3</a:t>
            </a:r>
            <a:r>
              <a:rPr lang="en-US" baseline="30000" dirty="0"/>
              <a:t>rd</a:t>
            </a:r>
            <a:r>
              <a:rPr lang="en-US" dirty="0"/>
              <a:t> degree</a:t>
            </a:r>
          </a:p>
          <a:p>
            <a:r>
              <a:rPr lang="en-US" dirty="0"/>
              <a:t>Sprains and Strains</a:t>
            </a:r>
          </a:p>
          <a:p>
            <a:r>
              <a:rPr lang="en-US" dirty="0"/>
              <a:t>Stings and Bites</a:t>
            </a:r>
          </a:p>
          <a:p>
            <a:r>
              <a:rPr lang="en-US" dirty="0"/>
              <a:t>Allergic reaction</a:t>
            </a:r>
          </a:p>
          <a:p>
            <a:r>
              <a:rPr lang="en-US" dirty="0"/>
              <a:t>Seizure</a:t>
            </a:r>
          </a:p>
          <a:p>
            <a:r>
              <a:rPr lang="en-US" dirty="0"/>
              <a:t>Dehydration</a:t>
            </a:r>
          </a:p>
          <a:p>
            <a:r>
              <a:rPr lang="en-US" dirty="0"/>
              <a:t>Heat Related Injuries</a:t>
            </a:r>
          </a:p>
        </p:txBody>
      </p:sp>
    </p:spTree>
    <p:extLst>
      <p:ext uri="{BB962C8B-B14F-4D97-AF65-F5344CB8AC3E}">
        <p14:creationId xmlns:p14="http://schemas.microsoft.com/office/powerpoint/2010/main" val="332745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Animal Bites</a:t>
            </a:r>
          </a:p>
        </p:txBody>
      </p:sp>
      <p:sp>
        <p:nvSpPr>
          <p:cNvPr id="3" name="Content Placeholder 2"/>
          <p:cNvSpPr>
            <a:spLocks noGrp="1"/>
          </p:cNvSpPr>
          <p:nvPr>
            <p:ph idx="1"/>
          </p:nvPr>
        </p:nvSpPr>
        <p:spPr/>
        <p:txBody>
          <a:bodyPr/>
          <a:lstStyle/>
          <a:p>
            <a:r>
              <a:rPr lang="en-US" dirty="0"/>
              <a:t>1 -2 million dog bites annually.</a:t>
            </a:r>
          </a:p>
          <a:p>
            <a:r>
              <a:rPr lang="en-US" dirty="0"/>
              <a:t>400,000 cat bites annually.</a:t>
            </a:r>
          </a:p>
          <a:p>
            <a:pPr marL="45720" indent="0">
              <a:buNone/>
            </a:pPr>
            <a:endParaRPr lang="en-US" dirty="0"/>
          </a:p>
          <a:p>
            <a:pPr marL="45720" indent="0">
              <a:buNone/>
            </a:pPr>
            <a:r>
              <a:rPr lang="en-US" dirty="0"/>
              <a:t>Rabies are a concern</a:t>
            </a:r>
          </a:p>
          <a:p>
            <a:pPr lvl="1"/>
            <a:r>
              <a:rPr lang="en-US" dirty="0"/>
              <a:t>skunks</a:t>
            </a:r>
          </a:p>
          <a:p>
            <a:pPr lvl="1"/>
            <a:r>
              <a:rPr lang="en-US" dirty="0"/>
              <a:t>Bats</a:t>
            </a:r>
          </a:p>
          <a:p>
            <a:pPr lvl="1"/>
            <a:r>
              <a:rPr lang="en-US" dirty="0"/>
              <a:t>Raccoons </a:t>
            </a:r>
          </a:p>
          <a:p>
            <a:pPr lvl="1"/>
            <a:r>
              <a:rPr lang="en-US" dirty="0"/>
              <a:t>And so many more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3067" y="1130301"/>
            <a:ext cx="2716455" cy="3619500"/>
          </a:xfrm>
          <a:prstGeom prst="rect">
            <a:avLst/>
          </a:prstGeom>
        </p:spPr>
      </p:pic>
    </p:spTree>
    <p:extLst>
      <p:ext uri="{BB962C8B-B14F-4D97-AF65-F5344CB8AC3E}">
        <p14:creationId xmlns:p14="http://schemas.microsoft.com/office/powerpoint/2010/main" val="155146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Animal Bites Treatment</a:t>
            </a:r>
          </a:p>
        </p:txBody>
      </p:sp>
      <p:sp>
        <p:nvSpPr>
          <p:cNvPr id="3" name="Content Placeholder 2"/>
          <p:cNvSpPr>
            <a:spLocks noGrp="1"/>
          </p:cNvSpPr>
          <p:nvPr>
            <p:ph idx="1"/>
          </p:nvPr>
        </p:nvSpPr>
        <p:spPr/>
        <p:txBody>
          <a:bodyPr/>
          <a:lstStyle/>
          <a:p>
            <a:r>
              <a:rPr lang="en-US" dirty="0"/>
              <a:t>Minor Animal Bites</a:t>
            </a:r>
          </a:p>
          <a:p>
            <a:pPr lvl="1"/>
            <a:r>
              <a:rPr lang="en-US" dirty="0"/>
              <a:t>Wash, apply antibiotic ointment, and cover with sterile dressing.</a:t>
            </a:r>
          </a:p>
          <a:p>
            <a:pPr lvl="1"/>
            <a:endParaRPr lang="en-US" dirty="0"/>
          </a:p>
          <a:p>
            <a:r>
              <a:rPr lang="en-US" dirty="0"/>
              <a:t>Serious Bite</a:t>
            </a:r>
          </a:p>
          <a:p>
            <a:pPr lvl="1"/>
            <a:r>
              <a:rPr lang="en-US" dirty="0"/>
              <a:t>Control bleeding, avoid cleaning if it may cause more bleeding, consider EMS</a:t>
            </a:r>
          </a:p>
          <a:p>
            <a:pPr lvl="1"/>
            <a:endParaRPr lang="en-US" dirty="0"/>
          </a:p>
          <a:p>
            <a:r>
              <a:rPr lang="en-US" dirty="0"/>
              <a:t>All Bites</a:t>
            </a:r>
          </a:p>
          <a:p>
            <a:pPr lvl="1"/>
            <a:r>
              <a:rPr lang="en-US" dirty="0"/>
              <a:t>Consider rabies</a:t>
            </a:r>
          </a:p>
          <a:p>
            <a:pPr lvl="1"/>
            <a:r>
              <a:rPr lang="en-US" dirty="0"/>
              <a:t>Identification</a:t>
            </a:r>
          </a:p>
        </p:txBody>
      </p:sp>
    </p:spTree>
    <p:extLst>
      <p:ext uri="{BB962C8B-B14F-4D97-AF65-F5344CB8AC3E}">
        <p14:creationId xmlns:p14="http://schemas.microsoft.com/office/powerpoint/2010/main" val="761286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Tick Bites </a:t>
            </a:r>
          </a:p>
        </p:txBody>
      </p:sp>
      <p:sp>
        <p:nvSpPr>
          <p:cNvPr id="3" name="Content Placeholder 2"/>
          <p:cNvSpPr>
            <a:spLocks noGrp="1"/>
          </p:cNvSpPr>
          <p:nvPr>
            <p:ph idx="1"/>
          </p:nvPr>
        </p:nvSpPr>
        <p:spPr/>
        <p:txBody>
          <a:bodyPr/>
          <a:lstStyle/>
          <a:p>
            <a:pPr marL="45720" indent="0">
              <a:buNone/>
            </a:pPr>
            <a:endParaRPr lang="en-US" dirty="0"/>
          </a:p>
          <a:p>
            <a:pPr lvl="1"/>
            <a:r>
              <a:rPr lang="en-US" dirty="0"/>
              <a:t>Lyme disease</a:t>
            </a:r>
          </a:p>
          <a:p>
            <a:pPr marL="320040" lvl="1" indent="0">
              <a:buNone/>
            </a:pPr>
            <a:endParaRPr lang="en-US" dirty="0"/>
          </a:p>
          <a:p>
            <a:pPr lvl="1"/>
            <a:r>
              <a:rPr lang="en-US" dirty="0"/>
              <a:t>Rocky mountain spotted fever</a:t>
            </a:r>
          </a:p>
          <a:p>
            <a:pPr lvl="1"/>
            <a:endParaRPr lang="en-US" dirty="0"/>
          </a:p>
          <a:p>
            <a:pPr lvl="1"/>
            <a:r>
              <a:rPr lang="en-US" dirty="0"/>
              <a:t>Anaplasmosis</a:t>
            </a:r>
          </a:p>
          <a:p>
            <a:pPr lvl="1"/>
            <a:endParaRPr lang="en-US" dirty="0"/>
          </a:p>
          <a:p>
            <a:pPr lvl="1"/>
            <a:r>
              <a:rPr lang="en-US" dirty="0"/>
              <a:t>Babesiosis</a:t>
            </a:r>
          </a:p>
          <a:p>
            <a:pPr lvl="1"/>
            <a:endParaRPr lang="en-US" dirty="0"/>
          </a:p>
          <a:p>
            <a:pPr lvl="1"/>
            <a:r>
              <a:rPr lang="en-US" dirty="0"/>
              <a:t>Powassan Virus Disease</a:t>
            </a:r>
          </a:p>
          <a:p>
            <a:pPr lvl="1"/>
            <a:endParaRPr lang="en-US" dirty="0"/>
          </a:p>
          <a:p>
            <a:pPr lvl="1"/>
            <a:endParaRPr lang="en-US" dirty="0"/>
          </a:p>
          <a:p>
            <a:pPr lvl="1"/>
            <a:endParaRPr lang="en-US" dirty="0"/>
          </a:p>
          <a:p>
            <a:pPr lvl="1"/>
            <a:endParaRPr lang="en-US" dirty="0"/>
          </a:p>
          <a:p>
            <a:pPr lvl="1"/>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635" y="1700798"/>
            <a:ext cx="4897930" cy="3886171"/>
          </a:xfrm>
          <a:prstGeom prst="rect">
            <a:avLst/>
          </a:prstGeom>
        </p:spPr>
      </p:pic>
    </p:spTree>
    <p:extLst>
      <p:ext uri="{BB962C8B-B14F-4D97-AF65-F5344CB8AC3E}">
        <p14:creationId xmlns:p14="http://schemas.microsoft.com/office/powerpoint/2010/main" val="415148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Tick removal</a:t>
            </a:r>
          </a:p>
        </p:txBody>
      </p:sp>
      <p:sp>
        <p:nvSpPr>
          <p:cNvPr id="3" name="Content Placeholder 2"/>
          <p:cNvSpPr>
            <a:spLocks noGrp="1"/>
          </p:cNvSpPr>
          <p:nvPr>
            <p:ph idx="1"/>
          </p:nvPr>
        </p:nvSpPr>
        <p:spPr/>
        <p:txBody>
          <a:bodyPr/>
          <a:lstStyle/>
          <a:p>
            <a:r>
              <a:rPr lang="en-US" dirty="0"/>
              <a:t>The do’s</a:t>
            </a:r>
          </a:p>
          <a:p>
            <a:pPr lvl="1"/>
            <a:r>
              <a:rPr lang="en-US" dirty="0"/>
              <a:t>Tweezer</a:t>
            </a:r>
          </a:p>
          <a:p>
            <a:pPr lvl="1"/>
            <a:r>
              <a:rPr lang="en-US" dirty="0"/>
              <a:t>Specialty tick removal</a:t>
            </a:r>
          </a:p>
          <a:p>
            <a:endParaRPr lang="en-US" dirty="0"/>
          </a:p>
          <a:p>
            <a:r>
              <a:rPr lang="en-US" dirty="0"/>
              <a:t>The don’ts</a:t>
            </a:r>
          </a:p>
          <a:p>
            <a:pPr lvl="1"/>
            <a:r>
              <a:rPr lang="en-US" dirty="0"/>
              <a:t>Vaseline</a:t>
            </a:r>
          </a:p>
          <a:p>
            <a:pPr lvl="1"/>
            <a:r>
              <a:rPr lang="en-US" dirty="0"/>
              <a:t>Gasoline</a:t>
            </a:r>
          </a:p>
          <a:p>
            <a:pPr lvl="1"/>
            <a:r>
              <a:rPr lang="en-US" dirty="0"/>
              <a:t>Match</a:t>
            </a:r>
          </a:p>
          <a:p>
            <a:pPr lvl="1"/>
            <a:r>
              <a:rPr lang="en-US" dirty="0"/>
              <a:t>Nail polish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1572768"/>
            <a:ext cx="5112146" cy="3103404"/>
          </a:xfrm>
          <a:prstGeom prst="rect">
            <a:avLst/>
          </a:prstGeom>
        </p:spPr>
      </p:pic>
    </p:spTree>
    <p:extLst>
      <p:ext uri="{BB962C8B-B14F-4D97-AF65-F5344CB8AC3E}">
        <p14:creationId xmlns:p14="http://schemas.microsoft.com/office/powerpoint/2010/main" val="410188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Tick avoidance</a:t>
            </a:r>
          </a:p>
        </p:txBody>
      </p:sp>
      <p:sp>
        <p:nvSpPr>
          <p:cNvPr id="3" name="Content Placeholder 2"/>
          <p:cNvSpPr>
            <a:spLocks noGrp="1"/>
          </p:cNvSpPr>
          <p:nvPr>
            <p:ph idx="1"/>
          </p:nvPr>
        </p:nvSpPr>
        <p:spPr/>
        <p:txBody>
          <a:bodyPr/>
          <a:lstStyle/>
          <a:p>
            <a:r>
              <a:rPr lang="en-US" dirty="0"/>
              <a:t>Keep yard mowed</a:t>
            </a:r>
          </a:p>
          <a:p>
            <a:r>
              <a:rPr lang="en-US" dirty="0"/>
              <a:t>Stay out of tall grass</a:t>
            </a:r>
          </a:p>
          <a:p>
            <a:r>
              <a:rPr lang="en-US" dirty="0"/>
              <a:t>Pants in socks</a:t>
            </a:r>
          </a:p>
          <a:p>
            <a:r>
              <a:rPr lang="en-US" dirty="0"/>
              <a:t>Permethrin</a:t>
            </a:r>
          </a:p>
          <a:p>
            <a:r>
              <a:rPr lang="en-US" dirty="0"/>
              <a:t>Tick check</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1869" y="2451100"/>
            <a:ext cx="2838431" cy="1483770"/>
          </a:xfrm>
          <a:prstGeom prst="rect">
            <a:avLst/>
          </a:prstGeom>
        </p:spPr>
      </p:pic>
    </p:spTree>
    <p:extLst>
      <p:ext uri="{BB962C8B-B14F-4D97-AF65-F5344CB8AC3E}">
        <p14:creationId xmlns:p14="http://schemas.microsoft.com/office/powerpoint/2010/main" val="82433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Allergic Reaction</a:t>
            </a:r>
          </a:p>
        </p:txBody>
      </p:sp>
      <p:sp>
        <p:nvSpPr>
          <p:cNvPr id="3" name="Content Placeholder 2"/>
          <p:cNvSpPr>
            <a:spLocks noGrp="1"/>
          </p:cNvSpPr>
          <p:nvPr>
            <p:ph idx="1"/>
          </p:nvPr>
        </p:nvSpPr>
        <p:spPr/>
        <p:txBody>
          <a:bodyPr/>
          <a:lstStyle/>
          <a:p>
            <a:r>
              <a:rPr lang="en-US" dirty="0"/>
              <a:t>Allergy – Abnormal sensitivity of the body's immune system to a substance.</a:t>
            </a:r>
          </a:p>
          <a:p>
            <a:r>
              <a:rPr lang="en-US" dirty="0"/>
              <a:t>Reactions to allergens.</a:t>
            </a:r>
          </a:p>
          <a:p>
            <a:pPr lvl="1"/>
            <a:r>
              <a:rPr lang="en-US" dirty="0">
                <a:solidFill>
                  <a:srgbClr val="00B050"/>
                </a:solidFill>
              </a:rPr>
              <a:t>Sneezing</a:t>
            </a:r>
          </a:p>
          <a:p>
            <a:pPr lvl="1"/>
            <a:r>
              <a:rPr lang="en-US" dirty="0">
                <a:solidFill>
                  <a:srgbClr val="00B050"/>
                </a:solidFill>
              </a:rPr>
              <a:t>Watery eyes</a:t>
            </a:r>
          </a:p>
          <a:p>
            <a:pPr lvl="1"/>
            <a:r>
              <a:rPr lang="en-US" dirty="0">
                <a:solidFill>
                  <a:srgbClr val="00B050"/>
                </a:solidFill>
              </a:rPr>
              <a:t>Runny nose</a:t>
            </a:r>
          </a:p>
          <a:p>
            <a:pPr lvl="1"/>
            <a:r>
              <a:rPr lang="en-US" dirty="0">
                <a:solidFill>
                  <a:srgbClr val="FF0000"/>
                </a:solidFill>
              </a:rPr>
              <a:t>Red itchy rash (Contact Dermatitis) </a:t>
            </a:r>
          </a:p>
          <a:p>
            <a:pPr lvl="1"/>
            <a:r>
              <a:rPr lang="en-US" dirty="0">
                <a:solidFill>
                  <a:srgbClr val="FF0000"/>
                </a:solidFill>
              </a:rPr>
              <a:t>Eczema</a:t>
            </a:r>
          </a:p>
          <a:p>
            <a:pPr lvl="1"/>
            <a:r>
              <a:rPr lang="en-US" dirty="0">
                <a:solidFill>
                  <a:srgbClr val="FF0000"/>
                </a:solidFill>
              </a:rPr>
              <a:t>Asthma</a:t>
            </a:r>
          </a:p>
          <a:p>
            <a:pPr lvl="1"/>
            <a:r>
              <a:rPr lang="en-US" dirty="0">
                <a:solidFill>
                  <a:srgbClr val="FF0000"/>
                </a:solidFill>
              </a:rPr>
              <a:t>Hives (Urticaria)</a:t>
            </a:r>
          </a:p>
          <a:p>
            <a:pPr marL="320040" lvl="1" indent="0">
              <a:buNone/>
            </a:pPr>
            <a:endParaRPr lang="en-US" dirty="0"/>
          </a:p>
          <a:p>
            <a:pPr lvl="1"/>
            <a:endParaRPr lang="en-US" dirty="0"/>
          </a:p>
        </p:txBody>
      </p:sp>
    </p:spTree>
    <p:extLst>
      <p:ext uri="{BB962C8B-B14F-4D97-AF65-F5344CB8AC3E}">
        <p14:creationId xmlns:p14="http://schemas.microsoft.com/office/powerpoint/2010/main" val="154219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Allergic Reaction</a:t>
            </a:r>
          </a:p>
        </p:txBody>
      </p:sp>
      <p:sp>
        <p:nvSpPr>
          <p:cNvPr id="3" name="Content Placeholder 2"/>
          <p:cNvSpPr>
            <a:spLocks noGrp="1"/>
          </p:cNvSpPr>
          <p:nvPr>
            <p:ph idx="1"/>
          </p:nvPr>
        </p:nvSpPr>
        <p:spPr/>
        <p:txBody>
          <a:bodyPr/>
          <a:lstStyle/>
          <a:p>
            <a:r>
              <a:rPr lang="en-US" dirty="0"/>
              <a:t>Food Allergy</a:t>
            </a:r>
          </a:p>
          <a:p>
            <a:pPr lvl="1"/>
            <a:r>
              <a:rPr lang="en-US" dirty="0"/>
              <a:t>Hives</a:t>
            </a:r>
          </a:p>
          <a:p>
            <a:pPr lvl="1"/>
            <a:r>
              <a:rPr lang="en-US" dirty="0"/>
              <a:t>Asthma</a:t>
            </a:r>
          </a:p>
          <a:p>
            <a:pPr lvl="1"/>
            <a:r>
              <a:rPr lang="en-US" dirty="0"/>
              <a:t>Nausea</a:t>
            </a:r>
          </a:p>
          <a:p>
            <a:pPr lvl="1"/>
            <a:r>
              <a:rPr lang="en-US" dirty="0"/>
              <a:t>Vomiting</a:t>
            </a:r>
          </a:p>
          <a:p>
            <a:pPr lvl="1"/>
            <a:r>
              <a:rPr lang="en-US" dirty="0"/>
              <a:t>Diarrhea</a:t>
            </a:r>
          </a:p>
          <a:p>
            <a:pPr lvl="1"/>
            <a:r>
              <a:rPr lang="en-US" dirty="0"/>
              <a:t>Abdominal pain</a:t>
            </a:r>
          </a:p>
          <a:p>
            <a:pPr lvl="1"/>
            <a:r>
              <a:rPr lang="en-US" dirty="0"/>
              <a:t>Swelling</a:t>
            </a:r>
          </a:p>
          <a:p>
            <a:pPr lvl="1"/>
            <a:endParaRPr lang="en-US" dirty="0"/>
          </a:p>
        </p:txBody>
      </p:sp>
    </p:spTree>
    <p:extLst>
      <p:ext uri="{BB962C8B-B14F-4D97-AF65-F5344CB8AC3E}">
        <p14:creationId xmlns:p14="http://schemas.microsoft.com/office/powerpoint/2010/main" val="179659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Allergic reaction tid-bits</a:t>
            </a:r>
          </a:p>
        </p:txBody>
      </p:sp>
      <p:sp>
        <p:nvSpPr>
          <p:cNvPr id="3" name="Content Placeholder 2"/>
          <p:cNvSpPr>
            <a:spLocks noGrp="1"/>
          </p:cNvSpPr>
          <p:nvPr>
            <p:ph idx="1"/>
          </p:nvPr>
        </p:nvSpPr>
        <p:spPr/>
        <p:txBody>
          <a:bodyPr/>
          <a:lstStyle/>
          <a:p>
            <a:r>
              <a:rPr lang="en-US" dirty="0"/>
              <a:t>House Dust</a:t>
            </a:r>
          </a:p>
          <a:p>
            <a:pPr lvl="1"/>
            <a:r>
              <a:rPr lang="en-US" dirty="0"/>
              <a:t>Millions, billions, trillions</a:t>
            </a:r>
          </a:p>
          <a:p>
            <a:r>
              <a:rPr lang="en-US" dirty="0"/>
              <a:t>Insect Stings</a:t>
            </a:r>
          </a:p>
          <a:p>
            <a:pPr lvl="1"/>
            <a:r>
              <a:rPr lang="en-US" dirty="0"/>
              <a:t>40 deaths per year</a:t>
            </a:r>
          </a:p>
          <a:p>
            <a:r>
              <a:rPr lang="en-US" dirty="0"/>
              <a:t>Penicillin</a:t>
            </a:r>
          </a:p>
        </p:txBody>
      </p:sp>
    </p:spTree>
    <p:extLst>
      <p:ext uri="{BB962C8B-B14F-4D97-AF65-F5344CB8AC3E}">
        <p14:creationId xmlns:p14="http://schemas.microsoft.com/office/powerpoint/2010/main" val="84917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Seizures</a:t>
            </a:r>
          </a:p>
        </p:txBody>
      </p:sp>
      <p:sp>
        <p:nvSpPr>
          <p:cNvPr id="3" name="Content Placeholder 2"/>
          <p:cNvSpPr>
            <a:spLocks noGrp="1"/>
          </p:cNvSpPr>
          <p:nvPr>
            <p:ph idx="1"/>
          </p:nvPr>
        </p:nvSpPr>
        <p:spPr/>
        <p:txBody>
          <a:bodyPr/>
          <a:lstStyle/>
          <a:p>
            <a:r>
              <a:rPr lang="en-US" dirty="0"/>
              <a:t>Seizure specific trigger conditions</a:t>
            </a:r>
          </a:p>
          <a:p>
            <a:pPr lvl="1"/>
            <a:r>
              <a:rPr lang="en-US" dirty="0"/>
              <a:t>Epilepsy</a:t>
            </a:r>
          </a:p>
          <a:p>
            <a:pPr lvl="1"/>
            <a:r>
              <a:rPr lang="en-US" dirty="0"/>
              <a:t>Encephalitis</a:t>
            </a:r>
          </a:p>
          <a:p>
            <a:pPr lvl="1"/>
            <a:r>
              <a:rPr lang="en-US" dirty="0"/>
              <a:t>Head injury (recent or past)</a:t>
            </a:r>
          </a:p>
          <a:p>
            <a:pPr lvl="1"/>
            <a:r>
              <a:rPr lang="en-US" dirty="0"/>
              <a:t>High fever</a:t>
            </a:r>
          </a:p>
          <a:p>
            <a:pPr lvl="1"/>
            <a:r>
              <a:rPr lang="en-US" dirty="0"/>
              <a:t>Drug or alcohol abuse</a:t>
            </a:r>
          </a:p>
          <a:p>
            <a:pPr lvl="1"/>
            <a:r>
              <a:rPr lang="en-US" dirty="0"/>
              <a:t>Withdrawal</a:t>
            </a:r>
          </a:p>
          <a:p>
            <a:pPr lvl="1"/>
            <a:r>
              <a:rPr lang="en-US" dirty="0"/>
              <a:t>Pregnancy</a:t>
            </a:r>
          </a:p>
          <a:p>
            <a:pPr lvl="1"/>
            <a:r>
              <a:rPr lang="en-US" dirty="0"/>
              <a:t>Diabetes</a:t>
            </a:r>
          </a:p>
          <a:p>
            <a:pPr lvl="1"/>
            <a:r>
              <a:rPr lang="en-US" dirty="0"/>
              <a:t>Heatstroke</a:t>
            </a:r>
          </a:p>
          <a:p>
            <a:pPr marL="320040" lvl="1" indent="0">
              <a:buNone/>
            </a:pPr>
            <a:endParaRPr lang="en-US" dirty="0"/>
          </a:p>
          <a:p>
            <a:pPr lvl="1"/>
            <a:endParaRPr lang="en-US" dirty="0"/>
          </a:p>
        </p:txBody>
      </p:sp>
    </p:spTree>
    <p:extLst>
      <p:ext uri="{BB962C8B-B14F-4D97-AF65-F5344CB8AC3E}">
        <p14:creationId xmlns:p14="http://schemas.microsoft.com/office/powerpoint/2010/main" val="98563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Seizure Types</a:t>
            </a:r>
          </a:p>
        </p:txBody>
      </p:sp>
      <p:sp>
        <p:nvSpPr>
          <p:cNvPr id="3" name="Content Placeholder 2"/>
          <p:cNvSpPr>
            <a:spLocks noGrp="1"/>
          </p:cNvSpPr>
          <p:nvPr>
            <p:ph idx="1"/>
          </p:nvPr>
        </p:nvSpPr>
        <p:spPr/>
        <p:txBody>
          <a:bodyPr/>
          <a:lstStyle/>
          <a:p>
            <a:r>
              <a:rPr lang="en-US" dirty="0"/>
              <a:t>Partial</a:t>
            </a:r>
          </a:p>
          <a:p>
            <a:pPr lvl="1"/>
            <a:r>
              <a:rPr lang="en-US" dirty="0"/>
              <a:t>Most common type of seizure</a:t>
            </a:r>
          </a:p>
          <a:p>
            <a:pPr lvl="1"/>
            <a:r>
              <a:rPr lang="en-US" dirty="0"/>
              <a:t>Broken down even further as:</a:t>
            </a:r>
          </a:p>
          <a:p>
            <a:pPr lvl="2"/>
            <a:r>
              <a:rPr lang="en-US" dirty="0"/>
              <a:t>Simple</a:t>
            </a:r>
          </a:p>
          <a:p>
            <a:pPr lvl="3"/>
            <a:r>
              <a:rPr lang="en-US" dirty="0"/>
              <a:t>Twitching  or jerking in one part of the body</a:t>
            </a:r>
          </a:p>
          <a:p>
            <a:pPr lvl="3"/>
            <a:r>
              <a:rPr lang="en-US" dirty="0"/>
              <a:t>Last less than one minute</a:t>
            </a:r>
          </a:p>
          <a:p>
            <a:pPr lvl="3"/>
            <a:r>
              <a:rPr lang="en-US" dirty="0"/>
              <a:t>Patient remains awake and is alert</a:t>
            </a:r>
          </a:p>
          <a:p>
            <a:pPr lvl="2"/>
            <a:r>
              <a:rPr lang="en-US" dirty="0"/>
              <a:t>Complex</a:t>
            </a:r>
          </a:p>
          <a:p>
            <a:pPr lvl="3"/>
            <a:r>
              <a:rPr lang="en-US" dirty="0"/>
              <a:t>Patients level of consciousness is affected</a:t>
            </a:r>
          </a:p>
          <a:p>
            <a:pPr lvl="3"/>
            <a:r>
              <a:rPr lang="en-US" dirty="0"/>
              <a:t>Little to no memory of the episode</a:t>
            </a:r>
          </a:p>
          <a:p>
            <a:pPr lvl="1"/>
            <a:endParaRPr lang="en-US" dirty="0"/>
          </a:p>
          <a:p>
            <a:endParaRPr lang="en-US" dirty="0"/>
          </a:p>
          <a:p>
            <a:pPr lvl="1"/>
            <a:endParaRPr lang="en-US" dirty="0"/>
          </a:p>
        </p:txBody>
      </p:sp>
    </p:spTree>
    <p:extLst>
      <p:ext uri="{BB962C8B-B14F-4D97-AF65-F5344CB8AC3E}">
        <p14:creationId xmlns:p14="http://schemas.microsoft.com/office/powerpoint/2010/main" val="406488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Burns </a:t>
            </a:r>
          </a:p>
        </p:txBody>
      </p:sp>
      <p:sp>
        <p:nvSpPr>
          <p:cNvPr id="3" name="Content Placeholder 2"/>
          <p:cNvSpPr>
            <a:spLocks noGrp="1"/>
          </p:cNvSpPr>
          <p:nvPr>
            <p:ph idx="1"/>
          </p:nvPr>
        </p:nvSpPr>
        <p:spPr/>
        <p:txBody>
          <a:bodyPr/>
          <a:lstStyle/>
          <a:p>
            <a:r>
              <a:rPr lang="en-US" dirty="0"/>
              <a:t>1</a:t>
            </a:r>
            <a:r>
              <a:rPr lang="en-US" baseline="30000" dirty="0"/>
              <a:t>st</a:t>
            </a:r>
            <a:r>
              <a:rPr lang="en-US" dirty="0"/>
              <a:t> degree, or superficial</a:t>
            </a:r>
          </a:p>
          <a:p>
            <a:pPr lvl="1"/>
            <a:r>
              <a:rPr lang="en-US" dirty="0"/>
              <a:t>Skin appears red, feels warm, and dry to the touch. </a:t>
            </a:r>
          </a:p>
          <a:p>
            <a:pPr lvl="1"/>
            <a:r>
              <a:rPr lang="en-US" dirty="0"/>
              <a:t>Sunburn is common example.</a:t>
            </a:r>
          </a:p>
          <a:p>
            <a:pPr marL="320040" lvl="1" indent="0">
              <a:buNone/>
            </a:pPr>
            <a:endParaRPr lang="en-US" dirty="0"/>
          </a:p>
          <a:p>
            <a:r>
              <a:rPr lang="en-US" dirty="0"/>
              <a:t>Treatment</a:t>
            </a:r>
          </a:p>
          <a:p>
            <a:pPr lvl="1"/>
            <a:r>
              <a:rPr lang="en-US" dirty="0"/>
              <a:t>Cool the burn by immersing in cool tap water, or apply a cold wet compress for several minutes.</a:t>
            </a:r>
          </a:p>
          <a:p>
            <a:pPr lvl="1"/>
            <a:r>
              <a:rPr lang="en-US" dirty="0"/>
              <a:t>Consider applying over-the-counter burn ointments.</a:t>
            </a:r>
          </a:p>
          <a:p>
            <a:pPr lvl="1"/>
            <a:r>
              <a:rPr lang="en-US" dirty="0"/>
              <a:t>Consider taking over-the-counter pain medications.</a:t>
            </a:r>
          </a:p>
          <a:p>
            <a:pPr lvl="1"/>
            <a:r>
              <a:rPr lang="en-US" dirty="0"/>
              <a:t>Protect the area from sun.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6128" y="57921"/>
            <a:ext cx="3750706" cy="2590781"/>
          </a:xfrm>
          <a:prstGeom prst="rect">
            <a:avLst/>
          </a:prstGeom>
        </p:spPr>
      </p:pic>
    </p:spTree>
    <p:extLst>
      <p:ext uri="{BB962C8B-B14F-4D97-AF65-F5344CB8AC3E}">
        <p14:creationId xmlns:p14="http://schemas.microsoft.com/office/powerpoint/2010/main" val="351308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Seizure types</a:t>
            </a:r>
          </a:p>
        </p:txBody>
      </p:sp>
      <p:sp>
        <p:nvSpPr>
          <p:cNvPr id="3" name="Content Placeholder 2"/>
          <p:cNvSpPr>
            <a:spLocks noGrp="1"/>
          </p:cNvSpPr>
          <p:nvPr>
            <p:ph idx="1"/>
          </p:nvPr>
        </p:nvSpPr>
        <p:spPr/>
        <p:txBody>
          <a:bodyPr/>
          <a:lstStyle/>
          <a:p>
            <a:r>
              <a:rPr lang="en-US" dirty="0"/>
              <a:t>Generalized</a:t>
            </a:r>
          </a:p>
          <a:p>
            <a:pPr lvl="1"/>
            <a:r>
              <a:rPr lang="en-US" dirty="0"/>
              <a:t>“Grand mal seizure”, or tonic-clonic seizure</a:t>
            </a:r>
          </a:p>
          <a:p>
            <a:pPr lvl="2"/>
            <a:r>
              <a:rPr lang="en-US" dirty="0"/>
              <a:t>Tonic – last 30 seconds</a:t>
            </a:r>
          </a:p>
          <a:p>
            <a:pPr lvl="2"/>
            <a:r>
              <a:rPr lang="en-US" dirty="0"/>
              <a:t>Clonic – last a few seconds to a minute</a:t>
            </a:r>
          </a:p>
          <a:p>
            <a:pPr lvl="2"/>
            <a:r>
              <a:rPr lang="en-US" dirty="0"/>
              <a:t>Postictal state – last 10 – 30 minutes</a:t>
            </a:r>
          </a:p>
        </p:txBody>
      </p:sp>
    </p:spTree>
    <p:extLst>
      <p:ext uri="{BB962C8B-B14F-4D97-AF65-F5344CB8AC3E}">
        <p14:creationId xmlns:p14="http://schemas.microsoft.com/office/powerpoint/2010/main" val="94440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Seizure Protection</a:t>
            </a:r>
          </a:p>
        </p:txBody>
      </p:sp>
      <p:sp>
        <p:nvSpPr>
          <p:cNvPr id="3" name="Content Placeholder 2"/>
          <p:cNvSpPr>
            <a:spLocks noGrp="1"/>
          </p:cNvSpPr>
          <p:nvPr>
            <p:ph idx="1"/>
          </p:nvPr>
        </p:nvSpPr>
        <p:spPr/>
        <p:txBody>
          <a:bodyPr/>
          <a:lstStyle/>
          <a:p>
            <a:r>
              <a:rPr lang="en-US" dirty="0"/>
              <a:t>Remove hazards</a:t>
            </a:r>
          </a:p>
          <a:p>
            <a:r>
              <a:rPr lang="en-US" dirty="0"/>
              <a:t>Do not restrain</a:t>
            </a:r>
          </a:p>
          <a:p>
            <a:r>
              <a:rPr lang="en-US" dirty="0"/>
              <a:t>Loosen restrictive clothing</a:t>
            </a:r>
          </a:p>
          <a:p>
            <a:r>
              <a:rPr lang="en-US" dirty="0"/>
              <a:t>Do not insert anything into the mouth</a:t>
            </a:r>
          </a:p>
          <a:p>
            <a:r>
              <a:rPr lang="en-US" dirty="0"/>
              <a:t>If person vomits</a:t>
            </a:r>
          </a:p>
          <a:p>
            <a:pPr lvl="1"/>
            <a:r>
              <a:rPr lang="en-US" dirty="0"/>
              <a:t>Gently roll them on their side to prevent aspiration</a:t>
            </a:r>
          </a:p>
          <a:p>
            <a:r>
              <a:rPr lang="en-US" dirty="0"/>
              <a:t>If phases last longer than a few minutes call EMS</a:t>
            </a:r>
          </a:p>
        </p:txBody>
      </p:sp>
    </p:spTree>
    <p:extLst>
      <p:ext uri="{BB962C8B-B14F-4D97-AF65-F5344CB8AC3E}">
        <p14:creationId xmlns:p14="http://schemas.microsoft.com/office/powerpoint/2010/main" val="237995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Dehydration</a:t>
            </a:r>
          </a:p>
        </p:txBody>
      </p:sp>
      <p:sp>
        <p:nvSpPr>
          <p:cNvPr id="3" name="Content Placeholder 2"/>
          <p:cNvSpPr>
            <a:spLocks noGrp="1"/>
          </p:cNvSpPr>
          <p:nvPr>
            <p:ph idx="1"/>
          </p:nvPr>
        </p:nvSpPr>
        <p:spPr/>
        <p:txBody>
          <a:bodyPr/>
          <a:lstStyle/>
          <a:p>
            <a:r>
              <a:rPr lang="en-US" dirty="0"/>
              <a:t>Signs and symptoms</a:t>
            </a:r>
          </a:p>
          <a:p>
            <a:pPr lvl="1"/>
            <a:r>
              <a:rPr lang="en-US" dirty="0"/>
              <a:t>Flushed appearance.</a:t>
            </a:r>
          </a:p>
          <a:p>
            <a:pPr lvl="1"/>
            <a:r>
              <a:rPr lang="en-US" dirty="0"/>
              <a:t>Dry skin.</a:t>
            </a:r>
          </a:p>
          <a:p>
            <a:pPr lvl="1"/>
            <a:r>
              <a:rPr lang="en-US" dirty="0"/>
              <a:t>Decreased amount of urine.</a:t>
            </a:r>
          </a:p>
          <a:p>
            <a:pPr lvl="1"/>
            <a:endParaRPr lang="en-US" dirty="0"/>
          </a:p>
          <a:p>
            <a:r>
              <a:rPr lang="en-US" dirty="0"/>
              <a:t>Treatment</a:t>
            </a:r>
          </a:p>
          <a:p>
            <a:pPr lvl="1"/>
            <a:r>
              <a:rPr lang="en-US" dirty="0"/>
              <a:t>Prevention.</a:t>
            </a:r>
          </a:p>
          <a:p>
            <a:pPr lvl="1"/>
            <a:r>
              <a:rPr lang="en-US" dirty="0"/>
              <a:t>Replenish with fluids.</a:t>
            </a:r>
          </a:p>
          <a:p>
            <a:pPr lvl="1"/>
            <a:r>
              <a:rPr lang="en-US" dirty="0"/>
              <a:t>Replenish with snack.</a:t>
            </a:r>
          </a:p>
          <a:p>
            <a:pPr lvl="1"/>
            <a:r>
              <a:rPr lang="en-US" dirty="0"/>
              <a:t>Activate Emergency Response if victim is unable to drink or eat. </a:t>
            </a:r>
          </a:p>
        </p:txBody>
      </p:sp>
    </p:spTree>
    <p:extLst>
      <p:ext uri="{BB962C8B-B14F-4D97-AF65-F5344CB8AC3E}">
        <p14:creationId xmlns:p14="http://schemas.microsoft.com/office/powerpoint/2010/main" val="325151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 Injuries</a:t>
            </a:r>
          </a:p>
        </p:txBody>
      </p:sp>
      <p:sp>
        <p:nvSpPr>
          <p:cNvPr id="3" name="Content Placeholder 2"/>
          <p:cNvSpPr>
            <a:spLocks noGrp="1"/>
          </p:cNvSpPr>
          <p:nvPr>
            <p:ph idx="1"/>
          </p:nvPr>
        </p:nvSpPr>
        <p:spPr/>
        <p:txBody>
          <a:bodyPr/>
          <a:lstStyle/>
          <a:p>
            <a:r>
              <a:rPr lang="en-US" dirty="0"/>
              <a:t>Heat Cramps</a:t>
            </a:r>
          </a:p>
          <a:p>
            <a:endParaRPr lang="en-US" dirty="0"/>
          </a:p>
          <a:p>
            <a:r>
              <a:rPr lang="en-US" dirty="0"/>
              <a:t>Heat exhaustion</a:t>
            </a:r>
          </a:p>
          <a:p>
            <a:endParaRPr lang="en-US" dirty="0"/>
          </a:p>
          <a:p>
            <a:r>
              <a:rPr lang="en-US" dirty="0"/>
              <a:t>Heatstroke</a:t>
            </a:r>
          </a:p>
        </p:txBody>
      </p:sp>
    </p:spTree>
    <p:extLst>
      <p:ext uri="{BB962C8B-B14F-4D97-AF65-F5344CB8AC3E}">
        <p14:creationId xmlns:p14="http://schemas.microsoft.com/office/powerpoint/2010/main" val="205330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 Cramps</a:t>
            </a:r>
          </a:p>
        </p:txBody>
      </p:sp>
      <p:sp>
        <p:nvSpPr>
          <p:cNvPr id="3" name="Content Placeholder 2"/>
          <p:cNvSpPr>
            <a:spLocks noGrp="1"/>
          </p:cNvSpPr>
          <p:nvPr>
            <p:ph idx="1"/>
          </p:nvPr>
        </p:nvSpPr>
        <p:spPr/>
        <p:txBody>
          <a:bodyPr>
            <a:normAutofit fontScale="92500" lnSpcReduction="10000"/>
          </a:bodyPr>
          <a:lstStyle/>
          <a:p>
            <a:r>
              <a:rPr lang="en-US" dirty="0"/>
              <a:t>Signs and symptoms</a:t>
            </a:r>
          </a:p>
          <a:p>
            <a:pPr lvl="1"/>
            <a:r>
              <a:rPr lang="en-US" dirty="0"/>
              <a:t>Painful muscle spasms</a:t>
            </a:r>
          </a:p>
          <a:p>
            <a:pPr lvl="1"/>
            <a:r>
              <a:rPr lang="en-US" dirty="0"/>
              <a:t>Hot, sweaty skin</a:t>
            </a:r>
          </a:p>
          <a:p>
            <a:pPr lvl="1"/>
            <a:r>
              <a:rPr lang="en-US" dirty="0"/>
              <a:t>Weakness</a:t>
            </a:r>
          </a:p>
          <a:p>
            <a:pPr lvl="1"/>
            <a:r>
              <a:rPr lang="en-US" dirty="0"/>
              <a:t>Rapid pulse</a:t>
            </a:r>
          </a:p>
          <a:p>
            <a:pPr lvl="1"/>
            <a:endParaRPr lang="en-US" dirty="0"/>
          </a:p>
          <a:p>
            <a:r>
              <a:rPr lang="en-US" dirty="0"/>
              <a:t>Treatment</a:t>
            </a:r>
          </a:p>
          <a:p>
            <a:pPr lvl="1"/>
            <a:r>
              <a:rPr lang="en-US" dirty="0"/>
              <a:t>Removal of victim to cool environment</a:t>
            </a:r>
          </a:p>
          <a:p>
            <a:pPr lvl="1"/>
            <a:r>
              <a:rPr lang="en-US" dirty="0"/>
              <a:t>Rest</a:t>
            </a:r>
          </a:p>
          <a:p>
            <a:pPr lvl="1"/>
            <a:r>
              <a:rPr lang="en-US" dirty="0"/>
              <a:t>Replacement of fluids and electrolytes</a:t>
            </a:r>
          </a:p>
          <a:p>
            <a:pPr lvl="1"/>
            <a:r>
              <a:rPr lang="en-US" dirty="0"/>
              <a:t>Consider activating Emergency Response if symptoms do not improve after treatments are rendered. </a:t>
            </a:r>
          </a:p>
          <a:p>
            <a:pPr lvl="1"/>
            <a:endParaRPr lang="en-US" dirty="0"/>
          </a:p>
        </p:txBody>
      </p:sp>
    </p:spTree>
    <p:extLst>
      <p:ext uri="{BB962C8B-B14F-4D97-AF65-F5344CB8AC3E}">
        <p14:creationId xmlns:p14="http://schemas.microsoft.com/office/powerpoint/2010/main" val="118353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 Exhaustion </a:t>
            </a:r>
          </a:p>
        </p:txBody>
      </p:sp>
      <p:sp>
        <p:nvSpPr>
          <p:cNvPr id="3" name="Content Placeholder 2"/>
          <p:cNvSpPr>
            <a:spLocks noGrp="1"/>
          </p:cNvSpPr>
          <p:nvPr>
            <p:ph idx="1"/>
          </p:nvPr>
        </p:nvSpPr>
        <p:spPr/>
        <p:txBody>
          <a:bodyPr/>
          <a:lstStyle/>
          <a:p>
            <a:r>
              <a:rPr lang="en-US" dirty="0"/>
              <a:t>Signs and Symptoms</a:t>
            </a:r>
          </a:p>
          <a:p>
            <a:pPr lvl="1"/>
            <a:r>
              <a:rPr lang="en-US" dirty="0"/>
              <a:t>Cold and clammy skin that is pale or gray</a:t>
            </a:r>
          </a:p>
          <a:p>
            <a:pPr lvl="1"/>
            <a:r>
              <a:rPr lang="en-US" dirty="0"/>
              <a:t>Profuse sweating</a:t>
            </a:r>
          </a:p>
          <a:p>
            <a:pPr lvl="1"/>
            <a:r>
              <a:rPr lang="en-US" dirty="0"/>
              <a:t>Headache</a:t>
            </a:r>
          </a:p>
          <a:p>
            <a:pPr lvl="1"/>
            <a:r>
              <a:rPr lang="en-US" dirty="0"/>
              <a:t>Nausea</a:t>
            </a:r>
          </a:p>
          <a:p>
            <a:pPr lvl="1"/>
            <a:r>
              <a:rPr lang="en-US" dirty="0"/>
              <a:t>Dizziness</a:t>
            </a:r>
          </a:p>
          <a:p>
            <a:pPr lvl="1"/>
            <a:r>
              <a:rPr lang="en-US" dirty="0"/>
              <a:t>Weakness</a:t>
            </a:r>
          </a:p>
          <a:p>
            <a:pPr lvl="1"/>
            <a:r>
              <a:rPr lang="en-US" dirty="0"/>
              <a:t>Diarrhea </a:t>
            </a:r>
          </a:p>
        </p:txBody>
      </p:sp>
    </p:spTree>
    <p:extLst>
      <p:ext uri="{BB962C8B-B14F-4D97-AF65-F5344CB8AC3E}">
        <p14:creationId xmlns:p14="http://schemas.microsoft.com/office/powerpoint/2010/main" val="385045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 Exhaustion</a:t>
            </a:r>
          </a:p>
        </p:txBody>
      </p:sp>
      <p:sp>
        <p:nvSpPr>
          <p:cNvPr id="3" name="Content Placeholder 2"/>
          <p:cNvSpPr>
            <a:spLocks noGrp="1"/>
          </p:cNvSpPr>
          <p:nvPr>
            <p:ph idx="1"/>
          </p:nvPr>
        </p:nvSpPr>
        <p:spPr/>
        <p:txBody>
          <a:bodyPr/>
          <a:lstStyle/>
          <a:p>
            <a:r>
              <a:rPr lang="en-US" dirty="0"/>
              <a:t>Treatment</a:t>
            </a:r>
          </a:p>
          <a:p>
            <a:pPr lvl="1"/>
            <a:r>
              <a:rPr lang="en-US" dirty="0"/>
              <a:t>Removal to cool environment</a:t>
            </a:r>
          </a:p>
          <a:p>
            <a:pPr lvl="1"/>
            <a:r>
              <a:rPr lang="en-US" dirty="0"/>
              <a:t>Replace fluids and electrolytes</a:t>
            </a:r>
          </a:p>
          <a:p>
            <a:pPr lvl="1"/>
            <a:r>
              <a:rPr lang="en-US" dirty="0"/>
              <a:t>Consider applying cool compress to forehead</a:t>
            </a:r>
          </a:p>
          <a:p>
            <a:pPr lvl="1"/>
            <a:r>
              <a:rPr lang="en-US" dirty="0"/>
              <a:t>Rest</a:t>
            </a:r>
          </a:p>
          <a:p>
            <a:pPr lvl="1"/>
            <a:r>
              <a:rPr lang="en-US" dirty="0"/>
              <a:t>Removal of extra clothing should be considered</a:t>
            </a:r>
          </a:p>
          <a:p>
            <a:pPr lvl="1"/>
            <a:r>
              <a:rPr lang="en-US" dirty="0"/>
              <a:t>Tight clothes should be loosened.</a:t>
            </a:r>
          </a:p>
          <a:p>
            <a:pPr marL="320040" lvl="1"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3577" y="2850485"/>
            <a:ext cx="4348138" cy="3083971"/>
          </a:xfrm>
          <a:prstGeom prst="rect">
            <a:avLst/>
          </a:prstGeom>
        </p:spPr>
      </p:pic>
    </p:spTree>
    <p:extLst>
      <p:ext uri="{BB962C8B-B14F-4D97-AF65-F5344CB8AC3E}">
        <p14:creationId xmlns:p14="http://schemas.microsoft.com/office/powerpoint/2010/main" val="305341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 Stroke</a:t>
            </a:r>
          </a:p>
        </p:txBody>
      </p:sp>
      <p:sp>
        <p:nvSpPr>
          <p:cNvPr id="3" name="Content Placeholder 2"/>
          <p:cNvSpPr>
            <a:spLocks noGrp="1"/>
          </p:cNvSpPr>
          <p:nvPr>
            <p:ph idx="1"/>
          </p:nvPr>
        </p:nvSpPr>
        <p:spPr/>
        <p:txBody>
          <a:bodyPr/>
          <a:lstStyle/>
          <a:p>
            <a:r>
              <a:rPr lang="en-US" dirty="0"/>
              <a:t>Signs and Symptoms</a:t>
            </a:r>
          </a:p>
          <a:p>
            <a:pPr lvl="1"/>
            <a:r>
              <a:rPr lang="en-US" dirty="0"/>
              <a:t>Body temperature of 105 or greater</a:t>
            </a:r>
          </a:p>
          <a:p>
            <a:pPr lvl="1"/>
            <a:r>
              <a:rPr lang="en-US" dirty="0"/>
              <a:t>Red, hot, and dry skin</a:t>
            </a:r>
          </a:p>
          <a:p>
            <a:pPr lvl="1"/>
            <a:r>
              <a:rPr lang="en-US" dirty="0"/>
              <a:t>Rapid and weak pulse</a:t>
            </a:r>
          </a:p>
          <a:p>
            <a:pPr lvl="1"/>
            <a:r>
              <a:rPr lang="en-US" dirty="0"/>
              <a:t>Dizziness / Weakness</a:t>
            </a:r>
          </a:p>
          <a:p>
            <a:pPr lvl="1"/>
            <a:r>
              <a:rPr lang="en-US" dirty="0"/>
              <a:t>Rapid and shallow breathing</a:t>
            </a:r>
          </a:p>
          <a:p>
            <a:pPr lvl="1"/>
            <a:r>
              <a:rPr lang="en-US" dirty="0"/>
              <a:t>Altered level of consciousness</a:t>
            </a:r>
          </a:p>
          <a:p>
            <a:pPr lvl="1"/>
            <a:r>
              <a:rPr lang="en-US" dirty="0"/>
              <a:t>Seizures</a:t>
            </a:r>
          </a:p>
        </p:txBody>
      </p:sp>
    </p:spTree>
    <p:extLst>
      <p:ext uri="{BB962C8B-B14F-4D97-AF65-F5344CB8AC3E}">
        <p14:creationId xmlns:p14="http://schemas.microsoft.com/office/powerpoint/2010/main" val="2679304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closing…</a:t>
            </a:r>
            <a:br>
              <a:rPr lang="en-US" dirty="0"/>
            </a:br>
            <a:endParaRPr lang="en-US" dirty="0"/>
          </a:p>
        </p:txBody>
      </p:sp>
      <p:sp>
        <p:nvSpPr>
          <p:cNvPr id="3" name="Content Placeholder 2"/>
          <p:cNvSpPr>
            <a:spLocks noGrp="1"/>
          </p:cNvSpPr>
          <p:nvPr>
            <p:ph idx="1"/>
          </p:nvPr>
        </p:nvSpPr>
        <p:spPr/>
        <p:txBody>
          <a:bodyPr/>
          <a:lstStyle/>
          <a:p>
            <a:r>
              <a:rPr lang="en-US" dirty="0"/>
              <a:t>Protect yourself, but enjoy yourself</a:t>
            </a:r>
          </a:p>
          <a:p>
            <a:pPr lvl="1"/>
            <a:r>
              <a:rPr lang="en-US" dirty="0"/>
              <a:t>Hydrate</a:t>
            </a:r>
          </a:p>
          <a:p>
            <a:pPr lvl="1"/>
            <a:r>
              <a:rPr lang="en-US" dirty="0"/>
              <a:t>Sunscreen</a:t>
            </a:r>
          </a:p>
          <a:p>
            <a:pPr lvl="1"/>
            <a:r>
              <a:rPr lang="en-US" dirty="0"/>
              <a:t>Avoid spider hiding spots</a:t>
            </a:r>
          </a:p>
          <a:p>
            <a:pPr lvl="1"/>
            <a:r>
              <a:rPr lang="en-US" dirty="0"/>
              <a:t>Greet snakes from afar</a:t>
            </a:r>
          </a:p>
          <a:p>
            <a:pPr lvl="1"/>
            <a:r>
              <a:rPr lang="en-US" dirty="0"/>
              <a:t>Rest, reflect, and relax</a:t>
            </a:r>
          </a:p>
        </p:txBody>
      </p:sp>
    </p:spTree>
    <p:extLst>
      <p:ext uri="{BB962C8B-B14F-4D97-AF65-F5344CB8AC3E}">
        <p14:creationId xmlns:p14="http://schemas.microsoft.com/office/powerpoint/2010/main" val="321954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lstStyle/>
          <a:p>
            <a:r>
              <a:rPr lang="en-US" dirty="0"/>
              <a:t>Bonewit-West, KBW, (DEC-2017</a:t>
            </a:r>
            <a:r>
              <a:rPr lang="en-US" i="1" dirty="0"/>
              <a:t>). Clinical Procedures for Medical Assistance</a:t>
            </a:r>
            <a:r>
              <a:rPr lang="en-US" dirty="0"/>
              <a:t>. St. Louis MO. Elsevier Health Sciences. </a:t>
            </a:r>
          </a:p>
          <a:p>
            <a:endParaRPr lang="en-US" dirty="0"/>
          </a:p>
          <a:p>
            <a:r>
              <a:rPr lang="en-US" dirty="0"/>
              <a:t>DHS EMS Basic and Advanced Protocols (2020)</a:t>
            </a:r>
          </a:p>
        </p:txBody>
      </p:sp>
    </p:spTree>
    <p:extLst>
      <p:ext uri="{BB962C8B-B14F-4D97-AF65-F5344CB8AC3E}">
        <p14:creationId xmlns:p14="http://schemas.microsoft.com/office/powerpoint/2010/main" val="1551126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Burns</a:t>
            </a:r>
          </a:p>
        </p:txBody>
      </p:sp>
      <p:sp>
        <p:nvSpPr>
          <p:cNvPr id="3" name="Content Placeholder 2"/>
          <p:cNvSpPr>
            <a:spLocks noGrp="1"/>
          </p:cNvSpPr>
          <p:nvPr>
            <p:ph idx="1"/>
          </p:nvPr>
        </p:nvSpPr>
        <p:spPr/>
        <p:txBody>
          <a:bodyPr/>
          <a:lstStyle/>
          <a:p>
            <a:r>
              <a:rPr lang="en-US" dirty="0"/>
              <a:t>2</a:t>
            </a:r>
            <a:r>
              <a:rPr lang="en-US" baseline="30000" dirty="0"/>
              <a:t>nd</a:t>
            </a:r>
            <a:r>
              <a:rPr lang="en-US" dirty="0"/>
              <a:t> Degree, or Partial thickness</a:t>
            </a:r>
          </a:p>
          <a:p>
            <a:pPr lvl="1"/>
            <a:r>
              <a:rPr lang="en-US" dirty="0"/>
              <a:t>Skin appears red, blotchy, and blister(s) are present.</a:t>
            </a:r>
          </a:p>
          <a:p>
            <a:pPr lvl="1"/>
            <a:r>
              <a:rPr lang="en-US" dirty="0"/>
              <a:t>Very painful, and often swells.</a:t>
            </a:r>
          </a:p>
          <a:p>
            <a:pPr lvl="1"/>
            <a:endParaRPr lang="en-US" dirty="0"/>
          </a:p>
          <a:p>
            <a:pPr lvl="1"/>
            <a:endParaRPr lang="en-US" dirty="0"/>
          </a:p>
          <a:p>
            <a:r>
              <a:rPr lang="en-US" dirty="0"/>
              <a:t>Treatment</a:t>
            </a:r>
          </a:p>
          <a:p>
            <a:pPr lvl="1"/>
            <a:r>
              <a:rPr lang="en-US" dirty="0"/>
              <a:t>Careful attention as to not break the blisters.</a:t>
            </a:r>
          </a:p>
          <a:p>
            <a:pPr lvl="1"/>
            <a:r>
              <a:rPr lang="en-US" dirty="0"/>
              <a:t>Immerse the affected area in cool water 2-5 minutes.</a:t>
            </a:r>
          </a:p>
          <a:p>
            <a:pPr lvl="1"/>
            <a:r>
              <a:rPr lang="en-US" dirty="0"/>
              <a:t>Cover the burned area with a dry sterile dressing.</a:t>
            </a:r>
          </a:p>
          <a:p>
            <a:pPr lvl="1"/>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7295" y="3643884"/>
            <a:ext cx="4037177" cy="2958402"/>
          </a:xfrm>
          <a:prstGeom prst="rect">
            <a:avLst/>
          </a:prstGeom>
        </p:spPr>
      </p:pic>
    </p:spTree>
    <p:extLst>
      <p:ext uri="{BB962C8B-B14F-4D97-AF65-F5344CB8AC3E}">
        <p14:creationId xmlns:p14="http://schemas.microsoft.com/office/powerpoint/2010/main" val="27250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Burns</a:t>
            </a:r>
          </a:p>
        </p:txBody>
      </p:sp>
      <p:sp>
        <p:nvSpPr>
          <p:cNvPr id="3" name="Content Placeholder 2"/>
          <p:cNvSpPr>
            <a:spLocks noGrp="1"/>
          </p:cNvSpPr>
          <p:nvPr>
            <p:ph idx="1"/>
          </p:nvPr>
        </p:nvSpPr>
        <p:spPr/>
        <p:txBody>
          <a:bodyPr/>
          <a:lstStyle/>
          <a:p>
            <a:r>
              <a:rPr lang="en-US" dirty="0"/>
              <a:t>3</a:t>
            </a:r>
            <a:r>
              <a:rPr lang="en-US" baseline="30000" dirty="0"/>
              <a:t>rd</a:t>
            </a:r>
            <a:r>
              <a:rPr lang="en-US" dirty="0"/>
              <a:t> degree, or Full Thickness</a:t>
            </a:r>
          </a:p>
          <a:p>
            <a:pPr lvl="1"/>
            <a:r>
              <a:rPr lang="en-US" dirty="0"/>
              <a:t>Skin appears charred, black, brown and cherry red. </a:t>
            </a:r>
          </a:p>
          <a:p>
            <a:pPr lvl="1"/>
            <a:r>
              <a:rPr lang="en-US" dirty="0"/>
              <a:t>Tissue is damaged underneath the skin and may be visible.</a:t>
            </a:r>
          </a:p>
          <a:p>
            <a:pPr lvl="1"/>
            <a:r>
              <a:rPr lang="en-US" dirty="0"/>
              <a:t>Person experiences extreme pain, or little to no pain.</a:t>
            </a:r>
          </a:p>
          <a:p>
            <a:pPr lvl="1"/>
            <a:endParaRPr lang="en-US" dirty="0"/>
          </a:p>
          <a:p>
            <a:r>
              <a:rPr lang="en-US" dirty="0"/>
              <a:t>Treatment</a:t>
            </a:r>
          </a:p>
          <a:p>
            <a:pPr lvl="1"/>
            <a:r>
              <a:rPr lang="en-US" dirty="0"/>
              <a:t>STOP THE BURN!</a:t>
            </a:r>
          </a:p>
          <a:p>
            <a:pPr lvl="1"/>
            <a:r>
              <a:rPr lang="en-US" dirty="0"/>
              <a:t>Consider using large amounts of cool water. </a:t>
            </a:r>
          </a:p>
          <a:p>
            <a:pPr lvl="1"/>
            <a:r>
              <a:rPr lang="en-US" dirty="0"/>
              <a:t>Activate EMS.</a:t>
            </a:r>
          </a:p>
          <a:p>
            <a:pPr lvl="1"/>
            <a:r>
              <a:rPr lang="en-US" dirty="0"/>
              <a:t>Cover the patient in a clean, non-fuzzy material (table cloth, or sheet). </a:t>
            </a:r>
          </a:p>
        </p:txBody>
      </p:sp>
    </p:spTree>
    <p:extLst>
      <p:ext uri="{BB962C8B-B14F-4D97-AF65-F5344CB8AC3E}">
        <p14:creationId xmlns:p14="http://schemas.microsoft.com/office/powerpoint/2010/main" val="108997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Burns </a:t>
            </a:r>
          </a:p>
        </p:txBody>
      </p:sp>
      <p:sp>
        <p:nvSpPr>
          <p:cNvPr id="3" name="Content Placeholder 2"/>
          <p:cNvSpPr>
            <a:spLocks noGrp="1"/>
          </p:cNvSpPr>
          <p:nvPr>
            <p:ph idx="1"/>
          </p:nvPr>
        </p:nvSpPr>
        <p:spPr/>
        <p:txBody>
          <a:bodyPr/>
          <a:lstStyle/>
          <a:p>
            <a:r>
              <a:rPr lang="en-US" dirty="0"/>
              <a:t>Thermal vs Chemical</a:t>
            </a:r>
          </a:p>
          <a:p>
            <a:pPr lvl="1"/>
            <a:r>
              <a:rPr lang="en-US" dirty="0"/>
              <a:t>Thermal is usually due to fire, scalding water, or coming into contact with a hot object.</a:t>
            </a:r>
          </a:p>
          <a:p>
            <a:pPr marL="320040" lvl="1" indent="0">
              <a:buNone/>
            </a:pPr>
            <a:endParaRPr lang="en-US" dirty="0"/>
          </a:p>
          <a:p>
            <a:pPr lvl="1"/>
            <a:r>
              <a:rPr lang="en-US" dirty="0"/>
              <a:t>Chemical burn severity depends on the strength of the substance, and the duration exposed. </a:t>
            </a:r>
          </a:p>
          <a:p>
            <a:pPr lvl="1"/>
            <a:endParaRPr lang="en-US" dirty="0"/>
          </a:p>
          <a:p>
            <a:pPr lvl="1"/>
            <a:r>
              <a:rPr lang="en-US" dirty="0"/>
              <a:t>Due to the nature of the element, chemical burns should involve EMS despite degree of burn on skin. </a:t>
            </a:r>
          </a:p>
          <a:p>
            <a:r>
              <a:rPr lang="en-US" dirty="0"/>
              <a:t>Treatment</a:t>
            </a:r>
          </a:p>
          <a:p>
            <a:pPr lvl="1"/>
            <a:r>
              <a:rPr lang="en-US" dirty="0"/>
              <a:t>Liquid chemical burns should be flooded with water until EMS arrives, while solid or powered chemicals should be brushed off prior to the introduction of water. </a:t>
            </a:r>
          </a:p>
        </p:txBody>
      </p:sp>
    </p:spTree>
    <p:extLst>
      <p:ext uri="{BB962C8B-B14F-4D97-AF65-F5344CB8AC3E}">
        <p14:creationId xmlns:p14="http://schemas.microsoft.com/office/powerpoint/2010/main" val="279251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Sprain</a:t>
            </a:r>
          </a:p>
        </p:txBody>
      </p:sp>
      <p:sp>
        <p:nvSpPr>
          <p:cNvPr id="3" name="Content Placeholder 2"/>
          <p:cNvSpPr>
            <a:spLocks noGrp="1"/>
          </p:cNvSpPr>
          <p:nvPr>
            <p:ph idx="1"/>
          </p:nvPr>
        </p:nvSpPr>
        <p:spPr/>
        <p:txBody>
          <a:bodyPr/>
          <a:lstStyle/>
          <a:p>
            <a:r>
              <a:rPr lang="en-US" dirty="0"/>
              <a:t>Sprains are the injury to connections that join bones together. </a:t>
            </a:r>
          </a:p>
          <a:p>
            <a:pPr marL="45720" indent="0">
              <a:buNone/>
            </a:pPr>
            <a:endParaRPr lang="en-US" dirty="0"/>
          </a:p>
          <a:p>
            <a:pPr lvl="1"/>
            <a:r>
              <a:rPr lang="en-US" dirty="0"/>
              <a:t>Results from a fall, sports injury, or vehicle accident.</a:t>
            </a:r>
          </a:p>
          <a:p>
            <a:pPr lvl="1"/>
            <a:r>
              <a:rPr lang="en-US" dirty="0"/>
              <a:t>Joint appears swollen and discolored while pain is present</a:t>
            </a:r>
          </a:p>
          <a:p>
            <a:pPr lvl="1"/>
            <a:endParaRPr lang="en-US" dirty="0"/>
          </a:p>
          <a:p>
            <a:r>
              <a:rPr lang="en-US" dirty="0"/>
              <a:t>Sprains can vary in intensity and are dependent on the amount of damage to the ligament.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719" y="4279900"/>
            <a:ext cx="3118030" cy="2374900"/>
          </a:xfrm>
          <a:prstGeom prst="rect">
            <a:avLst/>
          </a:prstGeom>
        </p:spPr>
      </p:pic>
    </p:spTree>
    <p:extLst>
      <p:ext uri="{BB962C8B-B14F-4D97-AF65-F5344CB8AC3E}">
        <p14:creationId xmlns:p14="http://schemas.microsoft.com/office/powerpoint/2010/main" val="232155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Sprain</a:t>
            </a:r>
          </a:p>
        </p:txBody>
      </p:sp>
      <p:sp>
        <p:nvSpPr>
          <p:cNvPr id="3" name="Content Placeholder 2"/>
          <p:cNvSpPr>
            <a:spLocks noGrp="1"/>
          </p:cNvSpPr>
          <p:nvPr>
            <p:ph idx="1"/>
          </p:nvPr>
        </p:nvSpPr>
        <p:spPr/>
        <p:txBody>
          <a:bodyPr/>
          <a:lstStyle/>
          <a:p>
            <a:r>
              <a:rPr lang="en-US" dirty="0"/>
              <a:t>Sprain Treatment</a:t>
            </a:r>
          </a:p>
          <a:p>
            <a:pPr lvl="1"/>
            <a:r>
              <a:rPr lang="en-US" dirty="0"/>
              <a:t>Consider applying cold compress</a:t>
            </a:r>
          </a:p>
          <a:p>
            <a:pPr lvl="1"/>
            <a:r>
              <a:rPr lang="en-US" dirty="0"/>
              <a:t>Consider splinting of the injury</a:t>
            </a:r>
          </a:p>
          <a:p>
            <a:pPr lvl="1"/>
            <a:r>
              <a:rPr lang="en-US" dirty="0"/>
              <a:t>Consider elevation</a:t>
            </a:r>
          </a:p>
          <a:p>
            <a:pPr lvl="1"/>
            <a:r>
              <a:rPr lang="en-US" dirty="0"/>
              <a:t>Consider further EMS care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7819" y="1947348"/>
            <a:ext cx="5257761" cy="4080903"/>
          </a:xfrm>
          <a:prstGeom prst="rect">
            <a:avLst/>
          </a:prstGeom>
        </p:spPr>
      </p:pic>
    </p:spTree>
    <p:extLst>
      <p:ext uri="{BB962C8B-B14F-4D97-AF65-F5344CB8AC3E}">
        <p14:creationId xmlns:p14="http://schemas.microsoft.com/office/powerpoint/2010/main" val="314922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Strain</a:t>
            </a:r>
          </a:p>
        </p:txBody>
      </p:sp>
      <p:sp>
        <p:nvSpPr>
          <p:cNvPr id="3" name="Content Placeholder 2"/>
          <p:cNvSpPr>
            <a:spLocks noGrp="1"/>
          </p:cNvSpPr>
          <p:nvPr>
            <p:ph idx="1"/>
          </p:nvPr>
        </p:nvSpPr>
        <p:spPr/>
        <p:txBody>
          <a:bodyPr/>
          <a:lstStyle/>
          <a:p>
            <a:r>
              <a:rPr lang="en-US" dirty="0"/>
              <a:t>Strains are the stretching or tearing of muscles or tendons.</a:t>
            </a:r>
          </a:p>
          <a:p>
            <a:pPr marL="45720" indent="0">
              <a:buNone/>
            </a:pPr>
            <a:endParaRPr lang="en-US" dirty="0"/>
          </a:p>
          <a:p>
            <a:pPr lvl="1"/>
            <a:r>
              <a:rPr lang="en-US" dirty="0"/>
              <a:t>Most likely to occur during heavy lifting or overworking a muscle during exercise.</a:t>
            </a:r>
          </a:p>
          <a:p>
            <a:pPr lvl="1"/>
            <a:r>
              <a:rPr lang="en-US" dirty="0"/>
              <a:t>Most Strains are painful and some will appear swollen.</a:t>
            </a:r>
          </a:p>
          <a:p>
            <a:pPr lvl="1"/>
            <a:endParaRPr lang="en-US" dirty="0"/>
          </a:p>
          <a:p>
            <a:r>
              <a:rPr lang="en-US" dirty="0"/>
              <a:t>Treatment</a:t>
            </a:r>
          </a:p>
          <a:p>
            <a:pPr lvl="1"/>
            <a:r>
              <a:rPr lang="en-US" dirty="0"/>
              <a:t>Consider applying a cold pack at first.</a:t>
            </a:r>
          </a:p>
          <a:p>
            <a:pPr lvl="1"/>
            <a:r>
              <a:rPr lang="en-US" dirty="0"/>
              <a:t>Consider applying heat later. </a:t>
            </a:r>
          </a:p>
          <a:p>
            <a:pPr marL="594360" lvl="2" indent="0">
              <a:buNone/>
            </a:pPr>
            <a:endParaRPr lang="en-US" dirty="0"/>
          </a:p>
          <a:p>
            <a:pPr lvl="1"/>
            <a:endParaRPr lang="en-US" dirty="0"/>
          </a:p>
          <a:p>
            <a:endParaRPr lang="en-US" dirty="0"/>
          </a:p>
        </p:txBody>
      </p:sp>
    </p:spTree>
    <p:extLst>
      <p:ext uri="{BB962C8B-B14F-4D97-AF65-F5344CB8AC3E}">
        <p14:creationId xmlns:p14="http://schemas.microsoft.com/office/powerpoint/2010/main" val="142137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cean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ainting presentation (widescreen).potx" id="{7D8F5DB3-F878-46D5-AF2D-2DD5B7369221}" vid="{9251DF30-C224-466C-9BFA-3064FAD55731}"/>
    </a:ext>
  </a:extLst>
</a:theme>
</file>

<file path=ppt/theme/theme2.xml><?xml version="1.0" encoding="utf-8"?>
<a:theme xmlns:a="http://schemas.openxmlformats.org/drawingml/2006/main" name="Office Them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6D057CB73E1C46B6FD17B9059867BF" ma:contentTypeVersion="9" ma:contentTypeDescription="Create a new document." ma:contentTypeScope="" ma:versionID="08b6dc117af8e4ca36b55bfda1d66683">
  <xsd:schema xmlns:xsd="http://www.w3.org/2001/XMLSchema" xmlns:xs="http://www.w3.org/2001/XMLSchema" xmlns:p="http://schemas.microsoft.com/office/2006/metadata/properties" xmlns:ns3="52922201-bd2f-4090-bc09-ebb06dcf5831" targetNamespace="http://schemas.microsoft.com/office/2006/metadata/properties" ma:root="true" ma:fieldsID="33c16225caec31a6f67766e9fada0996" ns3:_="">
    <xsd:import namespace="52922201-bd2f-4090-bc09-ebb06dcf583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LengthInSeconds"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922201-bd2f-4090-bc09-ebb06dcf58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794EC91-326C-491A-82D7-B8FE53DD59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922201-bd2f-4090-bc09-ebb06dcf58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811AA3E-97BB-43E0-A89C-6B1D6F1E2999}">
  <ds:schemaRefs>
    <ds:schemaRef ds:uri="http://schemas.microsoft.com/sharepoint/v3/contenttype/forms"/>
  </ds:schemaRefs>
</ds:datastoreItem>
</file>

<file path=customXml/itemProps3.xml><?xml version="1.0" encoding="utf-8"?>
<ds:datastoreItem xmlns:ds="http://schemas.openxmlformats.org/officeDocument/2006/customXml" ds:itemID="{3A170DB9-6F09-4701-BE55-121A2829FEC8}">
  <ds:schemaRefs>
    <ds:schemaRef ds:uri="52922201-bd2f-4090-bc09-ebb06dcf5831"/>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Ocean painting presentation (widescreen)</Template>
  <TotalTime>1959</TotalTime>
  <Words>7168</Words>
  <Application>Microsoft Office PowerPoint</Application>
  <PresentationFormat>Widescreen</PresentationFormat>
  <Paragraphs>580</Paragraphs>
  <Slides>39</Slides>
  <Notes>37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39</vt:i4>
      </vt:variant>
    </vt:vector>
  </HeadingPairs>
  <TitlesOfParts>
    <vt:vector size="42" baseType="lpstr">
      <vt:lpstr>Arial</vt:lpstr>
      <vt:lpstr>Georgia</vt:lpstr>
      <vt:lpstr>Ocean 16x9</vt:lpstr>
      <vt:lpstr>Wellness Wednesday  Summer Safety Basics </vt:lpstr>
      <vt:lpstr>Agenda</vt:lpstr>
      <vt:lpstr>Burns </vt:lpstr>
      <vt:lpstr>Burns</vt:lpstr>
      <vt:lpstr>Burns</vt:lpstr>
      <vt:lpstr>Burns </vt:lpstr>
      <vt:lpstr>Sprain</vt:lpstr>
      <vt:lpstr>Sprain</vt:lpstr>
      <vt:lpstr>Strain</vt:lpstr>
      <vt:lpstr>Stings </vt:lpstr>
      <vt:lpstr>Stings and Stinger removal</vt:lpstr>
      <vt:lpstr>Jellyfish stings</vt:lpstr>
      <vt:lpstr>Jellyfish stings treatment</vt:lpstr>
      <vt:lpstr>Bites</vt:lpstr>
      <vt:lpstr>Spider Bite Symptoms</vt:lpstr>
      <vt:lpstr>Spider Bites Symptoms</vt:lpstr>
      <vt:lpstr>Spider Bite Treatments</vt:lpstr>
      <vt:lpstr>Bites</vt:lpstr>
      <vt:lpstr>Snake Bite Treatment</vt:lpstr>
      <vt:lpstr>Animal Bites</vt:lpstr>
      <vt:lpstr>Animal Bites Treatment</vt:lpstr>
      <vt:lpstr>Tick Bites </vt:lpstr>
      <vt:lpstr>Tick removal</vt:lpstr>
      <vt:lpstr>Tick avoidance</vt:lpstr>
      <vt:lpstr>Allergic Reaction</vt:lpstr>
      <vt:lpstr>Allergic Reaction</vt:lpstr>
      <vt:lpstr>Allergic reaction tid-bits</vt:lpstr>
      <vt:lpstr>Seizures</vt:lpstr>
      <vt:lpstr>Seizure Types</vt:lpstr>
      <vt:lpstr>Seizure types</vt:lpstr>
      <vt:lpstr>Seizure Protection</vt:lpstr>
      <vt:lpstr>Dehydration</vt:lpstr>
      <vt:lpstr>Heat Injuries</vt:lpstr>
      <vt:lpstr>Heat Cramps</vt:lpstr>
      <vt:lpstr>Heat Exhaustion </vt:lpstr>
      <vt:lpstr>Heat Exhaustion</vt:lpstr>
      <vt:lpstr>Heat Stroke</vt:lpstr>
      <vt:lpstr>In closing… </vt:lpstr>
      <vt:lpstr>References</vt:lpstr>
    </vt:vector>
  </TitlesOfParts>
  <Company>Department of Defense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Wednesday Wellness Summer Safety Basics</dc:title>
  <dc:creator>Sessoms, Jason A CPO USCG TRACEN PETALUMA (USA)</dc:creator>
  <cp:lastModifiedBy>Merrell, Timothy M CIV (USA)</cp:lastModifiedBy>
  <cp:revision>127</cp:revision>
  <dcterms:created xsi:type="dcterms:W3CDTF">2022-05-11T18:33:32Z</dcterms:created>
  <dcterms:modified xsi:type="dcterms:W3CDTF">2023-06-14T17:16:35Z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0x010100B46D057CB73E1C46B6FD17B9059867BF</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